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217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25F57-0C64-410C-8307-9F6D06DC7C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E6754-EF98-49A6-809A-FC4DCA2BC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6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85FC4-FC3B-45DD-9A52-F90349D595CE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8DE7-3808-4853-ADE0-95C416C94970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75A1D-5038-4071-9F38-F5DD97D8C59A}" type="datetime1">
              <a:rPr lang="en-US" smtClean="0"/>
              <a:t>4/23/2025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D23E7-5BE0-47B6-B77F-28349D13C83C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7DB56-0EAA-44CF-9970-7618DB5F23C0}" type="datetime1">
              <a:rPr lang="en-US" smtClean="0"/>
              <a:t>4/23/2025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18896"/>
            <a:ext cx="9116060" cy="1300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5715" y="1857248"/>
            <a:ext cx="9840569" cy="2203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66B64-CB92-4A24-BDE7-CDB71B12143B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018276" y="6432777"/>
            <a:ext cx="170814" cy="212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ahmadmuhammadumarnaura2010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ahmadmuhammadumarnaura2010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ahmadmuhammadumarnaura2010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ahmadmuhammadumarnaura2010@gmai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ahmadmuhammadumarnaura2010@gmail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hmadmuhammadumarnaura2010@gmail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hmadmuhammadumarnaura2010@gmail.co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hmadmuhammadumarnaura2010@gmail.co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hmadmuhammadumarnaura2010@gmail.com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872" y="274777"/>
            <a:ext cx="3480435" cy="18389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spc="-135" dirty="0">
                <a:latin typeface="Calibri"/>
                <a:cs typeface="Calibri"/>
              </a:rPr>
              <a:t>Portfolio</a:t>
            </a:r>
            <a:endParaRPr sz="8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89"/>
              </a:spcBef>
            </a:pPr>
            <a:r>
              <a:rPr sz="2400" spc="80" dirty="0">
                <a:solidFill>
                  <a:srgbClr val="252525"/>
                </a:solidFill>
                <a:latin typeface="Calibri"/>
                <a:cs typeface="Calibri"/>
              </a:rPr>
              <a:t>Ahmad</a:t>
            </a:r>
            <a:r>
              <a:rPr sz="240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55" dirty="0">
                <a:solidFill>
                  <a:srgbClr val="252525"/>
                </a:solidFill>
                <a:latin typeface="Calibri"/>
                <a:cs typeface="Calibri"/>
              </a:rPr>
              <a:t>Mohammad</a:t>
            </a:r>
            <a:r>
              <a:rPr sz="2400" spc="-1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252525"/>
                </a:solidFill>
                <a:latin typeface="Calibri"/>
                <a:cs typeface="Calibri"/>
              </a:rPr>
              <a:t>Umar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7659" y="5504339"/>
            <a:ext cx="3947795" cy="64008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400" dirty="0">
                <a:latin typeface="Calibri"/>
                <a:cs typeface="Calibri"/>
              </a:rPr>
              <a:t>Email: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ahmadmuhammadumarnaura2010@gmail.com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400" spc="-10" dirty="0">
                <a:latin typeface="Calibri"/>
                <a:cs typeface="Calibri"/>
              </a:rPr>
              <a:t>Phone: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+2348035727437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(Mother)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6627" y="253998"/>
            <a:ext cx="4635373" cy="660399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68888" y="6432777"/>
            <a:ext cx="107314" cy="1885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EB427-83D8-2954-57BC-1FC255BFF80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50" smtClean="0"/>
              <a:t>1</a:t>
            </a:fld>
            <a:endParaRPr lang="en-US" spc="-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51763" y="6418618"/>
            <a:ext cx="3947795" cy="3629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058160">
              <a:lnSpc>
                <a:spcPts val="1300"/>
              </a:lnSpc>
              <a:spcBef>
                <a:spcPts val="30"/>
              </a:spcBef>
            </a:pPr>
            <a:endParaRPr lang="en-US" sz="1200" dirty="0">
              <a:latin typeface="Calibri"/>
              <a:cs typeface="Calibri"/>
            </a:endParaRPr>
          </a:p>
          <a:p>
            <a:pPr marL="12700">
              <a:lnSpc>
                <a:spcPts val="1540"/>
              </a:lnSpc>
            </a:pPr>
            <a:r>
              <a:rPr sz="1400" dirty="0">
                <a:latin typeface="Calibri"/>
                <a:cs typeface="Calibri"/>
              </a:rPr>
              <a:t>Email: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ahmadmuhammadumarnaura2010@gmail.com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1763" y="91186"/>
            <a:ext cx="17367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/>
              <a:t>Profile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5731" y="1020318"/>
            <a:ext cx="11282680" cy="5224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34315">
              <a:lnSpc>
                <a:spcPct val="100000"/>
              </a:lnSpc>
              <a:spcBef>
                <a:spcPts val="105"/>
              </a:spcBef>
            </a:pPr>
            <a:r>
              <a:rPr sz="1400" spc="55" dirty="0">
                <a:latin typeface="Cambria"/>
                <a:cs typeface="Cambria"/>
              </a:rPr>
              <a:t>I'm</a:t>
            </a:r>
            <a:r>
              <a:rPr sz="1400" spc="114" dirty="0">
                <a:latin typeface="Cambria"/>
                <a:cs typeface="Cambria"/>
              </a:rPr>
              <a:t> </a:t>
            </a:r>
            <a:r>
              <a:rPr sz="1400" spc="120" dirty="0">
                <a:latin typeface="Cambria"/>
                <a:cs typeface="Cambria"/>
              </a:rPr>
              <a:t>Ahmad,</a:t>
            </a:r>
            <a:r>
              <a:rPr sz="1400" spc="130" dirty="0">
                <a:latin typeface="Cambria"/>
                <a:cs typeface="Cambria"/>
              </a:rPr>
              <a:t> </a:t>
            </a:r>
            <a:r>
              <a:rPr sz="1400" spc="50" dirty="0">
                <a:latin typeface="Cambria"/>
                <a:cs typeface="Cambria"/>
              </a:rPr>
              <a:t>with</a:t>
            </a:r>
            <a:r>
              <a:rPr sz="1400" spc="160" dirty="0">
                <a:latin typeface="Cambria"/>
                <a:cs typeface="Cambria"/>
              </a:rPr>
              <a:t> </a:t>
            </a:r>
            <a:r>
              <a:rPr sz="1400" spc="120" dirty="0">
                <a:latin typeface="Cambria"/>
                <a:cs typeface="Cambria"/>
              </a:rPr>
              <a:t>a</a:t>
            </a:r>
            <a:r>
              <a:rPr sz="1400" spc="155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strong</a:t>
            </a:r>
            <a:r>
              <a:rPr sz="1400" spc="145" dirty="0">
                <a:latin typeface="Cambria"/>
                <a:cs typeface="Cambria"/>
              </a:rPr>
              <a:t> </a:t>
            </a:r>
            <a:r>
              <a:rPr sz="1400" spc="95" dirty="0">
                <a:latin typeface="Cambria"/>
                <a:cs typeface="Cambria"/>
              </a:rPr>
              <a:t>background</a:t>
            </a:r>
            <a:r>
              <a:rPr sz="1400" spc="145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in</a:t>
            </a:r>
            <a:r>
              <a:rPr sz="1400" spc="130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electronics</a:t>
            </a:r>
            <a:r>
              <a:rPr sz="1400" spc="140" dirty="0">
                <a:latin typeface="Cambria"/>
                <a:cs typeface="Cambria"/>
              </a:rPr>
              <a:t> </a:t>
            </a:r>
            <a:r>
              <a:rPr sz="1400" spc="114" dirty="0">
                <a:latin typeface="Cambria"/>
                <a:cs typeface="Cambria"/>
              </a:rPr>
              <a:t>and </a:t>
            </a:r>
            <a:r>
              <a:rPr sz="1400" spc="95" dirty="0">
                <a:latin typeface="Cambria"/>
                <a:cs typeface="Cambria"/>
              </a:rPr>
              <a:t>automation,</a:t>
            </a:r>
            <a:r>
              <a:rPr sz="1400" spc="140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specializing</a:t>
            </a:r>
            <a:r>
              <a:rPr sz="1400" spc="13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in</a:t>
            </a:r>
            <a:r>
              <a:rPr sz="1400" spc="155" dirty="0">
                <a:latin typeface="Cambria"/>
                <a:cs typeface="Cambria"/>
              </a:rPr>
              <a:t> </a:t>
            </a:r>
            <a:r>
              <a:rPr sz="1400" spc="60" dirty="0">
                <a:latin typeface="Cambria"/>
                <a:cs typeface="Cambria"/>
              </a:rPr>
              <a:t>developing</a:t>
            </a:r>
            <a:r>
              <a:rPr sz="1400" spc="125" dirty="0">
                <a:latin typeface="Cambria"/>
                <a:cs typeface="Cambria"/>
              </a:rPr>
              <a:t> </a:t>
            </a:r>
            <a:r>
              <a:rPr sz="1400" spc="60" dirty="0">
                <a:latin typeface="Cambria"/>
                <a:cs typeface="Cambria"/>
              </a:rPr>
              <a:t>efficient,</a:t>
            </a:r>
            <a:r>
              <a:rPr sz="1400" spc="145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precise,</a:t>
            </a:r>
            <a:r>
              <a:rPr sz="1400" spc="125" dirty="0">
                <a:latin typeface="Cambria"/>
                <a:cs typeface="Cambria"/>
              </a:rPr>
              <a:t> </a:t>
            </a:r>
            <a:r>
              <a:rPr sz="1400" spc="114" dirty="0">
                <a:latin typeface="Cambria"/>
                <a:cs typeface="Cambria"/>
              </a:rPr>
              <a:t>and</a:t>
            </a:r>
            <a:r>
              <a:rPr sz="1400" spc="14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real-</a:t>
            </a:r>
            <a:r>
              <a:rPr sz="1400" spc="45" dirty="0">
                <a:latin typeface="Cambria"/>
                <a:cs typeface="Cambria"/>
              </a:rPr>
              <a:t>time </a:t>
            </a:r>
            <a:r>
              <a:rPr sz="1400" spc="100" dirty="0">
                <a:latin typeface="Cambria"/>
                <a:cs typeface="Cambria"/>
              </a:rPr>
              <a:t>systems.</a:t>
            </a:r>
            <a:r>
              <a:rPr sz="1400" spc="120" dirty="0">
                <a:latin typeface="Cambria"/>
                <a:cs typeface="Cambria"/>
              </a:rPr>
              <a:t> </a:t>
            </a:r>
            <a:r>
              <a:rPr sz="1400" spc="100" dirty="0">
                <a:latin typeface="Cambria"/>
                <a:cs typeface="Cambria"/>
              </a:rPr>
              <a:t>My</a:t>
            </a:r>
            <a:r>
              <a:rPr sz="1400" spc="150" dirty="0">
                <a:latin typeface="Cambria"/>
                <a:cs typeface="Cambria"/>
              </a:rPr>
              <a:t> </a:t>
            </a:r>
            <a:r>
              <a:rPr sz="1400" spc="65" dirty="0">
                <a:latin typeface="Cambria"/>
                <a:cs typeface="Cambria"/>
              </a:rPr>
              <a:t>projects</a:t>
            </a:r>
            <a:r>
              <a:rPr sz="1400" spc="125" dirty="0">
                <a:latin typeface="Cambria"/>
                <a:cs typeface="Cambria"/>
              </a:rPr>
              <a:t> </a:t>
            </a:r>
            <a:r>
              <a:rPr sz="1400" spc="120" dirty="0">
                <a:latin typeface="Cambria"/>
                <a:cs typeface="Cambria"/>
              </a:rPr>
              <a:t>span</a:t>
            </a:r>
            <a:r>
              <a:rPr sz="1400" spc="14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multiple</a:t>
            </a:r>
            <a:r>
              <a:rPr sz="1400" spc="140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fields,</a:t>
            </a:r>
            <a:r>
              <a:rPr sz="1400" spc="14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including:</a:t>
            </a:r>
            <a:endParaRPr sz="1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400" dirty="0">
              <a:latin typeface="Cambria"/>
              <a:cs typeface="Cambria"/>
            </a:endParaRPr>
          </a:p>
          <a:p>
            <a:pPr marL="12700" marR="180340" indent="-10160">
              <a:lnSpc>
                <a:spcPts val="1550"/>
              </a:lnSpc>
              <a:buSzPct val="84615"/>
              <a:buFont typeface="Trebuchet MS"/>
              <a:buChar char="•"/>
              <a:tabLst>
                <a:tab pos="88265" algn="l"/>
              </a:tabLst>
            </a:pPr>
            <a:r>
              <a:rPr sz="1300" b="1" spc="75" dirty="0">
                <a:latin typeface="Cambria"/>
                <a:cs typeface="Cambria"/>
              </a:rPr>
              <a:t>	Fixed-</a:t>
            </a:r>
            <a:r>
              <a:rPr sz="1300" b="1" dirty="0">
                <a:latin typeface="Cambria"/>
                <a:cs typeface="Cambria"/>
              </a:rPr>
              <a:t>Wing</a:t>
            </a:r>
            <a:r>
              <a:rPr sz="1300" b="1" spc="165" dirty="0">
                <a:latin typeface="Cambria"/>
                <a:cs typeface="Cambria"/>
              </a:rPr>
              <a:t> </a:t>
            </a:r>
            <a:r>
              <a:rPr sz="1300" b="1" spc="85" dirty="0">
                <a:latin typeface="Cambria"/>
                <a:cs typeface="Cambria"/>
              </a:rPr>
              <a:t>UAV</a:t>
            </a:r>
            <a:r>
              <a:rPr sz="1300" b="1" spc="195" dirty="0">
                <a:latin typeface="Cambria"/>
                <a:cs typeface="Cambria"/>
              </a:rPr>
              <a:t> </a:t>
            </a:r>
            <a:r>
              <a:rPr sz="1300" b="1" dirty="0">
                <a:latin typeface="Cambria"/>
                <a:cs typeface="Cambria"/>
              </a:rPr>
              <a:t>for</a:t>
            </a:r>
            <a:r>
              <a:rPr sz="1300" b="1" spc="200" dirty="0">
                <a:latin typeface="Cambria"/>
                <a:cs typeface="Cambria"/>
              </a:rPr>
              <a:t> </a:t>
            </a:r>
            <a:r>
              <a:rPr sz="1300" b="1" spc="70" dirty="0">
                <a:latin typeface="Cambria"/>
                <a:cs typeface="Cambria"/>
              </a:rPr>
              <a:t>Surveillance</a:t>
            </a:r>
            <a:r>
              <a:rPr sz="1300" b="1" spc="130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65" dirty="0">
                <a:latin typeface="Trebuchet MS"/>
                <a:cs typeface="Trebuchet MS"/>
              </a:rPr>
              <a:t> </a:t>
            </a:r>
            <a:r>
              <a:rPr sz="1300" spc="80" dirty="0">
                <a:latin typeface="Cambria"/>
                <a:cs typeface="Cambria"/>
              </a:rPr>
              <a:t>Designed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105" dirty="0">
                <a:latin typeface="Cambria"/>
                <a:cs typeface="Cambria"/>
              </a:rPr>
              <a:t>a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stable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cylindrical</a:t>
            </a:r>
            <a:r>
              <a:rPr sz="1300" spc="195" dirty="0">
                <a:latin typeface="Cambria"/>
                <a:cs typeface="Cambria"/>
              </a:rPr>
              <a:t> </a:t>
            </a:r>
            <a:r>
              <a:rPr sz="1300" spc="110" dirty="0">
                <a:latin typeface="Cambria"/>
                <a:cs typeface="Cambria"/>
              </a:rPr>
              <a:t>UAV</a:t>
            </a:r>
            <a:r>
              <a:rPr sz="1300" spc="18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with</a:t>
            </a:r>
            <a:r>
              <a:rPr sz="1300" spc="185" dirty="0">
                <a:latin typeface="Cambria"/>
                <a:cs typeface="Cambria"/>
              </a:rPr>
              <a:t> </a:t>
            </a:r>
            <a:r>
              <a:rPr sz="1300" spc="105" dirty="0">
                <a:latin typeface="Cambria"/>
                <a:cs typeface="Cambria"/>
              </a:rPr>
              <a:t>a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V-</a:t>
            </a:r>
            <a:r>
              <a:rPr sz="1300" spc="55" dirty="0">
                <a:latin typeface="Cambria"/>
                <a:cs typeface="Cambria"/>
              </a:rPr>
              <a:t>tail</a:t>
            </a:r>
            <a:r>
              <a:rPr sz="1300" spc="17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configuration</a:t>
            </a:r>
            <a:r>
              <a:rPr sz="1300" spc="21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using</a:t>
            </a:r>
            <a:r>
              <a:rPr sz="1300" spc="19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local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material,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optimized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-25" dirty="0">
                <a:latin typeface="Cambria"/>
                <a:cs typeface="Cambria"/>
              </a:rPr>
              <a:t>for </a:t>
            </a:r>
            <a:r>
              <a:rPr sz="1300" spc="60" dirty="0">
                <a:latin typeface="Cambria"/>
                <a:cs typeface="Cambria"/>
              </a:rPr>
              <a:t>aerial</a:t>
            </a:r>
            <a:r>
              <a:rPr sz="1300" spc="9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surveillance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2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stability.</a:t>
            </a:r>
            <a:endParaRPr sz="1300" dirty="0">
              <a:latin typeface="Cambria"/>
              <a:cs typeface="Cambria"/>
            </a:endParaRPr>
          </a:p>
          <a:p>
            <a:pPr marL="697865" lvl="1" indent="-227965">
              <a:lnSpc>
                <a:spcPts val="1510"/>
              </a:lnSpc>
              <a:buFont typeface="Wingdings"/>
              <a:buChar char=""/>
              <a:tabLst>
                <a:tab pos="697865" algn="l"/>
              </a:tabLst>
            </a:pPr>
            <a:r>
              <a:rPr sz="1300" b="1" spc="70" dirty="0">
                <a:latin typeface="Cambria"/>
                <a:cs typeface="Cambria"/>
              </a:rPr>
              <a:t>Application</a:t>
            </a:r>
            <a:r>
              <a:rPr sz="1300" b="1" spc="114" dirty="0">
                <a:latin typeface="Cambria"/>
                <a:cs typeface="Cambria"/>
              </a:rPr>
              <a:t> </a:t>
            </a:r>
            <a:r>
              <a:rPr sz="1300" i="1" spc="65" dirty="0">
                <a:latin typeface="Cambria"/>
                <a:cs typeface="Cambria"/>
              </a:rPr>
              <a:t>Surveillance</a:t>
            </a:r>
            <a:r>
              <a:rPr sz="1300" i="1" spc="165" dirty="0">
                <a:latin typeface="Cambria"/>
                <a:cs typeface="Cambria"/>
              </a:rPr>
              <a:t> </a:t>
            </a:r>
            <a:r>
              <a:rPr sz="1300" i="1" spc="195" dirty="0">
                <a:latin typeface="Cambria"/>
                <a:cs typeface="Cambria"/>
              </a:rPr>
              <a:t>&amp;</a:t>
            </a:r>
            <a:r>
              <a:rPr sz="1300" i="1" spc="110" dirty="0">
                <a:latin typeface="Cambria"/>
                <a:cs typeface="Cambria"/>
              </a:rPr>
              <a:t> </a:t>
            </a:r>
            <a:r>
              <a:rPr sz="1300" i="1" spc="-10" dirty="0">
                <a:latin typeface="Cambria"/>
                <a:cs typeface="Cambria"/>
              </a:rPr>
              <a:t>Monitoring</a:t>
            </a:r>
            <a:r>
              <a:rPr sz="1300" spc="-10" dirty="0">
                <a:latin typeface="Cambria"/>
                <a:cs typeface="Cambria"/>
              </a:rPr>
              <a:t>.</a:t>
            </a:r>
            <a:endParaRPr sz="1300" dirty="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110"/>
              </a:spcBef>
              <a:buFont typeface="Wingdings"/>
              <a:buChar char=""/>
            </a:pPr>
            <a:endParaRPr sz="1300" dirty="0">
              <a:latin typeface="Cambria"/>
              <a:cs typeface="Cambria"/>
            </a:endParaRPr>
          </a:p>
          <a:p>
            <a:pPr marL="12700" marR="627380" indent="-10160">
              <a:lnSpc>
                <a:spcPts val="1550"/>
              </a:lnSpc>
              <a:buSzPct val="84615"/>
              <a:buFont typeface="Trebuchet MS"/>
              <a:buChar char="•"/>
              <a:tabLst>
                <a:tab pos="88265" algn="l"/>
              </a:tabLst>
            </a:pPr>
            <a:r>
              <a:rPr sz="1300" b="1" spc="65" dirty="0">
                <a:latin typeface="Cambria"/>
                <a:cs typeface="Cambria"/>
              </a:rPr>
              <a:t>	Greenhouse</a:t>
            </a:r>
            <a:r>
              <a:rPr sz="1300" b="1" spc="185" dirty="0">
                <a:latin typeface="Cambria"/>
                <a:cs typeface="Cambria"/>
              </a:rPr>
              <a:t> </a:t>
            </a:r>
            <a:r>
              <a:rPr sz="1300" b="1" spc="80" dirty="0">
                <a:latin typeface="Cambria"/>
                <a:cs typeface="Cambria"/>
              </a:rPr>
              <a:t>Automation</a:t>
            </a:r>
            <a:r>
              <a:rPr sz="1300" b="1" spc="170" dirty="0">
                <a:latin typeface="Cambria"/>
                <a:cs typeface="Cambria"/>
              </a:rPr>
              <a:t> </a:t>
            </a:r>
            <a:r>
              <a:rPr sz="1300" b="1" spc="110" dirty="0">
                <a:latin typeface="Cambria"/>
                <a:cs typeface="Cambria"/>
              </a:rPr>
              <a:t>System</a:t>
            </a:r>
            <a:r>
              <a:rPr sz="1300" b="1" spc="165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45" dirty="0">
                <a:latin typeface="Trebuchet MS"/>
                <a:cs typeface="Trebuchet MS"/>
              </a:rPr>
              <a:t> </a:t>
            </a:r>
            <a:r>
              <a:rPr sz="1300" spc="60" dirty="0">
                <a:latin typeface="Cambria"/>
                <a:cs typeface="Cambria"/>
              </a:rPr>
              <a:t>Developed</a:t>
            </a:r>
            <a:r>
              <a:rPr sz="1300" spc="105" dirty="0">
                <a:latin typeface="Cambria"/>
                <a:cs typeface="Cambria"/>
              </a:rPr>
              <a:t> a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microcontroller-</a:t>
            </a:r>
            <a:r>
              <a:rPr sz="1300" spc="85" dirty="0">
                <a:latin typeface="Cambria"/>
                <a:cs typeface="Cambria"/>
              </a:rPr>
              <a:t>based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automated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45" dirty="0">
                <a:latin typeface="Cambria"/>
                <a:cs typeface="Cambria"/>
              </a:rPr>
              <a:t>irrigation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nutrient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dosing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control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system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-25" dirty="0">
                <a:latin typeface="Cambria"/>
                <a:cs typeface="Cambria"/>
              </a:rPr>
              <a:t>to </a:t>
            </a:r>
            <a:r>
              <a:rPr sz="1300" spc="90" dirty="0">
                <a:latin typeface="Cambria"/>
                <a:cs typeface="Cambria"/>
              </a:rPr>
              <a:t>enhance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agricultural</a:t>
            </a:r>
            <a:r>
              <a:rPr sz="1300" spc="195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productivity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sustainability.</a:t>
            </a:r>
            <a:endParaRPr sz="1300" dirty="0">
              <a:latin typeface="Cambria"/>
              <a:cs typeface="Cambria"/>
            </a:endParaRPr>
          </a:p>
          <a:p>
            <a:pPr marL="697865" lvl="1" indent="-227965">
              <a:lnSpc>
                <a:spcPts val="1510"/>
              </a:lnSpc>
              <a:buFont typeface="Wingdings"/>
              <a:buChar char=""/>
              <a:tabLst>
                <a:tab pos="697865" algn="l"/>
              </a:tabLst>
            </a:pPr>
            <a:r>
              <a:rPr sz="1300" b="1" spc="70" dirty="0">
                <a:latin typeface="Cambria"/>
                <a:cs typeface="Cambria"/>
              </a:rPr>
              <a:t>Application</a:t>
            </a:r>
            <a:r>
              <a:rPr sz="1300" b="1" spc="180" dirty="0">
                <a:latin typeface="Cambria"/>
                <a:cs typeface="Cambria"/>
              </a:rPr>
              <a:t> </a:t>
            </a:r>
            <a:r>
              <a:rPr sz="1300" i="1" dirty="0">
                <a:latin typeface="Cambria"/>
                <a:cs typeface="Cambria"/>
              </a:rPr>
              <a:t>Mitigating</a:t>
            </a:r>
            <a:r>
              <a:rPr sz="1300" i="1" spc="220" dirty="0">
                <a:latin typeface="Cambria"/>
                <a:cs typeface="Cambria"/>
              </a:rPr>
              <a:t> </a:t>
            </a:r>
            <a:r>
              <a:rPr sz="1300" i="1" spc="65" dirty="0">
                <a:latin typeface="Cambria"/>
                <a:cs typeface="Cambria"/>
              </a:rPr>
              <a:t>Climate</a:t>
            </a:r>
            <a:r>
              <a:rPr sz="1300" i="1" spc="229" dirty="0">
                <a:latin typeface="Cambria"/>
                <a:cs typeface="Cambria"/>
              </a:rPr>
              <a:t> </a:t>
            </a:r>
            <a:r>
              <a:rPr sz="1300" i="1" spc="105" dirty="0">
                <a:latin typeface="Cambria"/>
                <a:cs typeface="Cambria"/>
              </a:rPr>
              <a:t>Change</a:t>
            </a:r>
            <a:r>
              <a:rPr sz="1300" i="1" spc="200" dirty="0">
                <a:latin typeface="Cambria"/>
                <a:cs typeface="Cambria"/>
              </a:rPr>
              <a:t> </a:t>
            </a:r>
            <a:r>
              <a:rPr sz="1300" i="1" dirty="0">
                <a:latin typeface="Cambria"/>
                <a:cs typeface="Cambria"/>
              </a:rPr>
              <a:t>Impact</a:t>
            </a:r>
            <a:r>
              <a:rPr sz="1300" i="1" spc="225" dirty="0">
                <a:latin typeface="Cambria"/>
                <a:cs typeface="Cambria"/>
              </a:rPr>
              <a:t> </a:t>
            </a:r>
            <a:r>
              <a:rPr sz="1300" i="1" spc="85" dirty="0">
                <a:latin typeface="Cambria"/>
                <a:cs typeface="Cambria"/>
              </a:rPr>
              <a:t>using</a:t>
            </a:r>
            <a:r>
              <a:rPr sz="1300" i="1" spc="170" dirty="0">
                <a:latin typeface="Cambria"/>
                <a:cs typeface="Cambria"/>
              </a:rPr>
              <a:t> </a:t>
            </a:r>
            <a:r>
              <a:rPr sz="1300" i="1" spc="70" dirty="0">
                <a:latin typeface="Cambria"/>
                <a:cs typeface="Cambria"/>
              </a:rPr>
              <a:t>Smart</a:t>
            </a:r>
            <a:r>
              <a:rPr sz="1300" i="1" spc="220" dirty="0">
                <a:latin typeface="Cambria"/>
                <a:cs typeface="Cambria"/>
              </a:rPr>
              <a:t> </a:t>
            </a:r>
            <a:r>
              <a:rPr sz="1300" i="1" spc="65" dirty="0">
                <a:latin typeface="Cambria"/>
                <a:cs typeface="Cambria"/>
              </a:rPr>
              <a:t>Urban</a:t>
            </a:r>
            <a:r>
              <a:rPr sz="1300" i="1" spc="204" dirty="0">
                <a:latin typeface="Cambria"/>
                <a:cs typeface="Cambria"/>
              </a:rPr>
              <a:t> </a:t>
            </a:r>
            <a:r>
              <a:rPr sz="1300" i="1" spc="85" dirty="0">
                <a:latin typeface="Cambria"/>
                <a:cs typeface="Cambria"/>
              </a:rPr>
              <a:t>Cluster</a:t>
            </a:r>
            <a:r>
              <a:rPr sz="1300" i="1" spc="200" dirty="0">
                <a:latin typeface="Cambria"/>
                <a:cs typeface="Cambria"/>
              </a:rPr>
              <a:t> </a:t>
            </a:r>
            <a:r>
              <a:rPr sz="1300" i="1" spc="55" dirty="0">
                <a:latin typeface="Cambria"/>
                <a:cs typeface="Cambria"/>
              </a:rPr>
              <a:t>Farming</a:t>
            </a:r>
            <a:r>
              <a:rPr sz="1300" spc="55" dirty="0">
                <a:latin typeface="Cambria"/>
                <a:cs typeface="Cambria"/>
              </a:rPr>
              <a:t>.</a:t>
            </a:r>
            <a:endParaRPr sz="1300" dirty="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1300" dirty="0">
              <a:latin typeface="Cambria"/>
              <a:cs typeface="Cambria"/>
            </a:endParaRPr>
          </a:p>
          <a:p>
            <a:pPr marL="12700" marR="5080" indent="-10160">
              <a:lnSpc>
                <a:spcPct val="100000"/>
              </a:lnSpc>
              <a:buSzPct val="84615"/>
              <a:buFont typeface="Trebuchet MS"/>
              <a:buChar char="•"/>
              <a:tabLst>
                <a:tab pos="88265" algn="l"/>
              </a:tabLst>
            </a:pPr>
            <a:r>
              <a:rPr sz="1300" b="1" spc="85" dirty="0">
                <a:latin typeface="Cambria"/>
                <a:cs typeface="Cambria"/>
              </a:rPr>
              <a:t>	Efficient</a:t>
            </a:r>
            <a:r>
              <a:rPr sz="1300" b="1" spc="175" dirty="0">
                <a:latin typeface="Cambria"/>
                <a:cs typeface="Cambria"/>
              </a:rPr>
              <a:t> </a:t>
            </a:r>
            <a:r>
              <a:rPr sz="1300" b="1" spc="90" dirty="0">
                <a:latin typeface="Cambria"/>
                <a:cs typeface="Cambria"/>
              </a:rPr>
              <a:t>Fish</a:t>
            </a:r>
            <a:r>
              <a:rPr sz="1300" b="1" spc="185" dirty="0">
                <a:latin typeface="Cambria"/>
                <a:cs typeface="Cambria"/>
              </a:rPr>
              <a:t> </a:t>
            </a:r>
            <a:r>
              <a:rPr sz="1300" b="1" spc="80" dirty="0">
                <a:latin typeface="Cambria"/>
                <a:cs typeface="Cambria"/>
              </a:rPr>
              <a:t>Fingerling/Juveniles</a:t>
            </a:r>
            <a:r>
              <a:rPr sz="1300" b="1" spc="180" dirty="0">
                <a:latin typeface="Cambria"/>
                <a:cs typeface="Cambria"/>
              </a:rPr>
              <a:t> </a:t>
            </a:r>
            <a:r>
              <a:rPr sz="1300" b="1" spc="80" dirty="0">
                <a:latin typeface="Cambria"/>
                <a:cs typeface="Cambria"/>
              </a:rPr>
              <a:t>Counter</a:t>
            </a:r>
            <a:r>
              <a:rPr sz="1300" b="1" spc="160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45" dirty="0">
                <a:latin typeface="Trebuchet MS"/>
                <a:cs typeface="Trebuchet MS"/>
              </a:rPr>
              <a:t> </a:t>
            </a:r>
            <a:r>
              <a:rPr sz="1300" spc="80" dirty="0">
                <a:latin typeface="Cambria"/>
                <a:cs typeface="Cambria"/>
              </a:rPr>
              <a:t>Created</a:t>
            </a:r>
            <a:r>
              <a:rPr sz="1300" spc="114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high-</a:t>
            </a:r>
            <a:r>
              <a:rPr sz="1300" spc="60" dirty="0">
                <a:latin typeface="Cambria"/>
                <a:cs typeface="Cambria"/>
              </a:rPr>
              <a:t>precision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fish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counting</a:t>
            </a:r>
            <a:r>
              <a:rPr sz="1300" spc="190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systems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using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infrared</a:t>
            </a:r>
            <a:r>
              <a:rPr sz="1300" spc="114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sensors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45" dirty="0">
                <a:latin typeface="Cambria"/>
                <a:cs typeface="Cambria"/>
              </a:rPr>
              <a:t>microcontrollers </a:t>
            </a:r>
            <a:r>
              <a:rPr sz="1300" dirty="0">
                <a:latin typeface="Cambria"/>
                <a:cs typeface="Cambria"/>
              </a:rPr>
              <a:t>to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ensure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accuracy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prevent</a:t>
            </a:r>
            <a:r>
              <a:rPr sz="1300" spc="12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false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counts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in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aquaculture.</a:t>
            </a:r>
            <a:endParaRPr sz="1300" dirty="0">
              <a:latin typeface="Cambria"/>
              <a:cs typeface="Cambria"/>
            </a:endParaRPr>
          </a:p>
          <a:p>
            <a:pPr marL="697865" lvl="1" indent="-227965">
              <a:lnSpc>
                <a:spcPts val="1550"/>
              </a:lnSpc>
              <a:buFont typeface="Wingdings"/>
              <a:buChar char=""/>
              <a:tabLst>
                <a:tab pos="697865" algn="l"/>
              </a:tabLst>
            </a:pPr>
            <a:r>
              <a:rPr sz="1300" b="1" spc="70" dirty="0">
                <a:latin typeface="Cambria"/>
                <a:cs typeface="Cambria"/>
              </a:rPr>
              <a:t>Application</a:t>
            </a:r>
            <a:r>
              <a:rPr sz="1300" b="1" spc="120" dirty="0">
                <a:latin typeface="Cambria"/>
                <a:cs typeface="Cambria"/>
              </a:rPr>
              <a:t> </a:t>
            </a:r>
            <a:r>
              <a:rPr sz="1300" i="1" spc="100" dirty="0">
                <a:latin typeface="Cambria"/>
                <a:cs typeface="Cambria"/>
              </a:rPr>
              <a:t>Fish</a:t>
            </a:r>
            <a:r>
              <a:rPr sz="1300" i="1" spc="120" dirty="0">
                <a:latin typeface="Cambria"/>
                <a:cs typeface="Cambria"/>
              </a:rPr>
              <a:t> </a:t>
            </a:r>
            <a:r>
              <a:rPr sz="1300" i="1" spc="60" dirty="0">
                <a:latin typeface="Cambria"/>
                <a:cs typeface="Cambria"/>
              </a:rPr>
              <a:t>Farming</a:t>
            </a:r>
            <a:r>
              <a:rPr sz="1300" spc="60" dirty="0">
                <a:latin typeface="Cambria"/>
                <a:cs typeface="Cambria"/>
              </a:rPr>
              <a:t>.</a:t>
            </a:r>
            <a:endParaRPr sz="1300" dirty="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1300" dirty="0">
              <a:latin typeface="Cambria"/>
              <a:cs typeface="Cambria"/>
            </a:endParaRPr>
          </a:p>
          <a:p>
            <a:pPr marL="88265" indent="-85725">
              <a:lnSpc>
                <a:spcPts val="1555"/>
              </a:lnSpc>
              <a:buSzPct val="84615"/>
              <a:buFont typeface="Trebuchet MS"/>
              <a:buChar char="•"/>
              <a:tabLst>
                <a:tab pos="88265" algn="l"/>
              </a:tabLst>
            </a:pPr>
            <a:r>
              <a:rPr sz="1300" b="1" spc="80" dirty="0">
                <a:latin typeface="Cambria"/>
                <a:cs typeface="Cambria"/>
              </a:rPr>
              <a:t>Robotic</a:t>
            </a:r>
            <a:r>
              <a:rPr sz="1300" b="1" spc="165" dirty="0">
                <a:latin typeface="Cambria"/>
                <a:cs typeface="Cambria"/>
              </a:rPr>
              <a:t> </a:t>
            </a:r>
            <a:r>
              <a:rPr sz="1300" b="1" spc="70" dirty="0">
                <a:latin typeface="Cambria"/>
                <a:cs typeface="Cambria"/>
              </a:rPr>
              <a:t>Prosthetics</a:t>
            </a:r>
            <a:r>
              <a:rPr sz="1300" b="1" spc="155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40" dirty="0">
                <a:latin typeface="Trebuchet MS"/>
                <a:cs typeface="Trebuchet MS"/>
              </a:rPr>
              <a:t> </a:t>
            </a:r>
            <a:r>
              <a:rPr sz="1300" spc="75" dirty="0">
                <a:latin typeface="Cambria"/>
                <a:cs typeface="Cambria"/>
              </a:rPr>
              <a:t>Contributed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to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designing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prosthetic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systems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that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enhance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mobility,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precision,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user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comfort.</a:t>
            </a:r>
            <a:endParaRPr sz="1300" dirty="0">
              <a:latin typeface="Cambria"/>
              <a:cs typeface="Cambria"/>
            </a:endParaRPr>
          </a:p>
          <a:p>
            <a:pPr marL="697865" lvl="1" indent="-227965">
              <a:lnSpc>
                <a:spcPts val="1555"/>
              </a:lnSpc>
              <a:buFont typeface="Wingdings"/>
              <a:buChar char=""/>
              <a:tabLst>
                <a:tab pos="697865" algn="l"/>
              </a:tabLst>
            </a:pPr>
            <a:r>
              <a:rPr sz="1300" b="1" spc="70" dirty="0">
                <a:latin typeface="Cambria"/>
                <a:cs typeface="Cambria"/>
              </a:rPr>
              <a:t>Application</a:t>
            </a:r>
            <a:r>
              <a:rPr sz="1300" b="1" spc="114" dirty="0">
                <a:latin typeface="Cambria"/>
                <a:cs typeface="Cambria"/>
              </a:rPr>
              <a:t> </a:t>
            </a:r>
            <a:r>
              <a:rPr sz="1300" i="1" spc="65" dirty="0">
                <a:latin typeface="Cambria"/>
                <a:cs typeface="Cambria"/>
              </a:rPr>
              <a:t>Health</a:t>
            </a:r>
            <a:r>
              <a:rPr sz="1300" i="1" spc="160" dirty="0">
                <a:latin typeface="Cambria"/>
                <a:cs typeface="Cambria"/>
              </a:rPr>
              <a:t> </a:t>
            </a:r>
            <a:r>
              <a:rPr sz="1300" i="1" spc="100" dirty="0">
                <a:latin typeface="Cambria"/>
                <a:cs typeface="Cambria"/>
              </a:rPr>
              <a:t>and</a:t>
            </a:r>
            <a:r>
              <a:rPr sz="1300" i="1" spc="150" dirty="0">
                <a:latin typeface="Cambria"/>
                <a:cs typeface="Cambria"/>
              </a:rPr>
              <a:t> </a:t>
            </a:r>
            <a:r>
              <a:rPr sz="1300" i="1" spc="65" dirty="0">
                <a:latin typeface="Cambria"/>
                <a:cs typeface="Cambria"/>
              </a:rPr>
              <a:t>Humanitarian</a:t>
            </a:r>
            <a:r>
              <a:rPr sz="1300" i="1" spc="160" dirty="0">
                <a:latin typeface="Cambria"/>
                <a:cs typeface="Cambria"/>
              </a:rPr>
              <a:t> </a:t>
            </a:r>
            <a:r>
              <a:rPr sz="1300" i="1" spc="65" dirty="0">
                <a:latin typeface="Cambria"/>
                <a:cs typeface="Cambria"/>
              </a:rPr>
              <a:t>Support</a:t>
            </a:r>
            <a:r>
              <a:rPr sz="1300" spc="65" dirty="0">
                <a:latin typeface="Cambria"/>
                <a:cs typeface="Cambria"/>
              </a:rPr>
              <a:t>.</a:t>
            </a:r>
            <a:endParaRPr sz="1300" dirty="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Wingdings"/>
              <a:buChar char=""/>
            </a:pPr>
            <a:endParaRPr sz="1300" dirty="0">
              <a:latin typeface="Cambria"/>
              <a:cs typeface="Cambria"/>
            </a:endParaRPr>
          </a:p>
          <a:p>
            <a:pPr marL="12700" marR="133350" indent="-10160">
              <a:lnSpc>
                <a:spcPct val="99600"/>
              </a:lnSpc>
              <a:buSzPct val="84615"/>
              <a:buFont typeface="Trebuchet MS"/>
              <a:buChar char="•"/>
              <a:tabLst>
                <a:tab pos="88265" algn="l"/>
              </a:tabLst>
            </a:pPr>
            <a:r>
              <a:rPr sz="1300" b="1" spc="65" dirty="0">
                <a:latin typeface="Cambria"/>
                <a:cs typeface="Cambria"/>
              </a:rPr>
              <a:t>	Solar</a:t>
            </a:r>
            <a:r>
              <a:rPr sz="1300" b="1" spc="160" dirty="0">
                <a:latin typeface="Cambria"/>
                <a:cs typeface="Cambria"/>
              </a:rPr>
              <a:t> </a:t>
            </a:r>
            <a:r>
              <a:rPr sz="1300" b="1" spc="60" dirty="0">
                <a:latin typeface="Cambria"/>
                <a:cs typeface="Cambria"/>
              </a:rPr>
              <a:t>Thermal</a:t>
            </a:r>
            <a:r>
              <a:rPr sz="1300" b="1" spc="165" dirty="0">
                <a:latin typeface="Cambria"/>
                <a:cs typeface="Cambria"/>
              </a:rPr>
              <a:t> </a:t>
            </a:r>
            <a:r>
              <a:rPr sz="1300" b="1" spc="55" dirty="0">
                <a:latin typeface="Cambria"/>
                <a:cs typeface="Cambria"/>
              </a:rPr>
              <a:t>Thrusters</a:t>
            </a:r>
            <a:r>
              <a:rPr sz="1300" b="1" spc="175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40" dirty="0">
                <a:latin typeface="Trebuchet MS"/>
                <a:cs typeface="Trebuchet MS"/>
              </a:rPr>
              <a:t> </a:t>
            </a:r>
            <a:r>
              <a:rPr sz="1300" spc="80" dirty="0">
                <a:latin typeface="Cambria"/>
                <a:cs typeface="Cambria"/>
              </a:rPr>
              <a:t>As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part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of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the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b="1" spc="100" dirty="0">
                <a:latin typeface="Cambria"/>
                <a:cs typeface="Cambria"/>
              </a:rPr>
              <a:t>SpaceTIS</a:t>
            </a:r>
            <a:r>
              <a:rPr sz="1300" b="1" spc="180" dirty="0">
                <a:latin typeface="Cambria"/>
                <a:cs typeface="Cambria"/>
              </a:rPr>
              <a:t> </a:t>
            </a:r>
            <a:r>
              <a:rPr sz="1300" b="1" spc="90" dirty="0">
                <a:latin typeface="Cambria"/>
                <a:cs typeface="Cambria"/>
              </a:rPr>
              <a:t>Youth</a:t>
            </a:r>
            <a:r>
              <a:rPr sz="1300" b="1" spc="180" dirty="0">
                <a:latin typeface="Cambria"/>
                <a:cs typeface="Cambria"/>
              </a:rPr>
              <a:t> </a:t>
            </a:r>
            <a:r>
              <a:rPr sz="1300" b="1" spc="90" dirty="0">
                <a:latin typeface="Cambria"/>
                <a:cs typeface="Cambria"/>
              </a:rPr>
              <a:t>Team</a:t>
            </a:r>
            <a:r>
              <a:rPr sz="1300" spc="90" dirty="0">
                <a:latin typeface="Cambria"/>
                <a:cs typeface="Cambria"/>
              </a:rPr>
              <a:t>,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Proposed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innovation</a:t>
            </a:r>
            <a:r>
              <a:rPr sz="1300" spc="19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for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future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in-</a:t>
            </a:r>
            <a:r>
              <a:rPr sz="1300" spc="85" dirty="0">
                <a:latin typeface="Cambria"/>
                <a:cs typeface="Cambria"/>
              </a:rPr>
              <a:t>space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missions.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A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game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changer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-25" dirty="0">
                <a:latin typeface="Cambria"/>
                <a:cs typeface="Cambria"/>
              </a:rPr>
              <a:t>for </a:t>
            </a:r>
            <a:r>
              <a:rPr sz="1300" spc="75" dirty="0">
                <a:latin typeface="Cambria"/>
                <a:cs typeface="Cambria"/>
              </a:rPr>
              <a:t>missions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114" dirty="0">
                <a:latin typeface="Cambria"/>
                <a:cs typeface="Cambria"/>
              </a:rPr>
              <a:t>such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105" dirty="0">
                <a:latin typeface="Cambria"/>
                <a:cs typeface="Cambria"/>
              </a:rPr>
              <a:t>as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the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previous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Disaster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Monitoring</a:t>
            </a:r>
            <a:r>
              <a:rPr sz="1300" spc="200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Consortium</a:t>
            </a:r>
            <a:r>
              <a:rPr sz="1300" spc="19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(DMC),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105" dirty="0">
                <a:latin typeface="Cambria"/>
                <a:cs typeface="Cambria"/>
              </a:rPr>
              <a:t>a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satellite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constellation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that</a:t>
            </a:r>
            <a:r>
              <a:rPr sz="1300" spc="175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includes;</a:t>
            </a:r>
            <a:r>
              <a:rPr sz="1300" spc="19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NigeriaSat-1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BilSat-</a:t>
            </a:r>
            <a:r>
              <a:rPr sz="1300" spc="20" dirty="0">
                <a:latin typeface="Cambria"/>
                <a:cs typeface="Cambria"/>
              </a:rPr>
              <a:t>1 </a:t>
            </a:r>
            <a:r>
              <a:rPr sz="1300" spc="40" dirty="0">
                <a:latin typeface="Cambria"/>
                <a:cs typeface="Cambria"/>
              </a:rPr>
              <a:t>Tubitak(Türkiye).</a:t>
            </a:r>
            <a:endParaRPr sz="1300" dirty="0">
              <a:latin typeface="Cambria"/>
              <a:cs typeface="Cambria"/>
            </a:endParaRPr>
          </a:p>
          <a:p>
            <a:pPr marL="697865" lvl="1" indent="-227965">
              <a:lnSpc>
                <a:spcPct val="100000"/>
              </a:lnSpc>
              <a:buFont typeface="Wingdings"/>
              <a:buChar char=""/>
              <a:tabLst>
                <a:tab pos="697865" algn="l"/>
              </a:tabLst>
            </a:pPr>
            <a:r>
              <a:rPr sz="1300" b="1" spc="70" dirty="0">
                <a:latin typeface="Cambria"/>
                <a:cs typeface="Cambria"/>
              </a:rPr>
              <a:t>Application</a:t>
            </a:r>
            <a:r>
              <a:rPr sz="1300" b="1" spc="190" dirty="0">
                <a:latin typeface="Cambria"/>
                <a:cs typeface="Cambria"/>
              </a:rPr>
              <a:t> </a:t>
            </a:r>
            <a:r>
              <a:rPr sz="1300" i="1" spc="50" dirty="0">
                <a:latin typeface="Cambria"/>
                <a:cs typeface="Cambria"/>
              </a:rPr>
              <a:t>Station</a:t>
            </a:r>
            <a:r>
              <a:rPr sz="1300" i="1" spc="245" dirty="0">
                <a:latin typeface="Cambria"/>
                <a:cs typeface="Cambria"/>
              </a:rPr>
              <a:t> </a:t>
            </a:r>
            <a:r>
              <a:rPr sz="1300" i="1" spc="75" dirty="0">
                <a:latin typeface="Cambria"/>
                <a:cs typeface="Cambria"/>
              </a:rPr>
              <a:t>keeping</a:t>
            </a:r>
            <a:r>
              <a:rPr sz="1300" i="1" spc="190" dirty="0">
                <a:latin typeface="Cambria"/>
                <a:cs typeface="Cambria"/>
              </a:rPr>
              <a:t> </a:t>
            </a:r>
            <a:r>
              <a:rPr sz="1300" i="1" dirty="0">
                <a:latin typeface="Cambria"/>
                <a:cs typeface="Cambria"/>
              </a:rPr>
              <a:t>for</a:t>
            </a:r>
            <a:r>
              <a:rPr sz="1300" i="1" spc="145" dirty="0">
                <a:latin typeface="Cambria"/>
                <a:cs typeface="Cambria"/>
              </a:rPr>
              <a:t> </a:t>
            </a:r>
            <a:r>
              <a:rPr sz="1300" i="1" dirty="0">
                <a:latin typeface="Cambria"/>
                <a:cs typeface="Cambria"/>
              </a:rPr>
              <a:t>prolonging</a:t>
            </a:r>
            <a:r>
              <a:rPr sz="1300" i="1" spc="210" dirty="0">
                <a:latin typeface="Cambria"/>
                <a:cs typeface="Cambria"/>
              </a:rPr>
              <a:t> </a:t>
            </a:r>
            <a:r>
              <a:rPr sz="1300" i="1" spc="70" dirty="0">
                <a:latin typeface="Cambria"/>
                <a:cs typeface="Cambria"/>
              </a:rPr>
              <a:t>spacecraft</a:t>
            </a:r>
            <a:r>
              <a:rPr sz="1300" i="1" spc="195" dirty="0">
                <a:latin typeface="Cambria"/>
                <a:cs typeface="Cambria"/>
              </a:rPr>
              <a:t> </a:t>
            </a:r>
            <a:r>
              <a:rPr sz="1300" i="1" spc="80" dirty="0">
                <a:latin typeface="Cambria"/>
                <a:cs typeface="Cambria"/>
              </a:rPr>
              <a:t>mission</a:t>
            </a:r>
            <a:r>
              <a:rPr sz="1300" i="1" spc="245" dirty="0">
                <a:latin typeface="Cambria"/>
                <a:cs typeface="Cambria"/>
              </a:rPr>
              <a:t> </a:t>
            </a:r>
            <a:r>
              <a:rPr sz="1300" i="1" spc="60" dirty="0">
                <a:latin typeface="Cambria"/>
                <a:cs typeface="Cambria"/>
              </a:rPr>
              <a:t>life,</a:t>
            </a:r>
            <a:r>
              <a:rPr sz="1300" i="1" spc="165" dirty="0">
                <a:latin typeface="Cambria"/>
                <a:cs typeface="Cambria"/>
              </a:rPr>
              <a:t> </a:t>
            </a:r>
            <a:r>
              <a:rPr sz="1300" i="1" spc="110" dirty="0">
                <a:latin typeface="Cambria"/>
                <a:cs typeface="Cambria"/>
              </a:rPr>
              <a:t>and</a:t>
            </a:r>
            <a:r>
              <a:rPr sz="1300" i="1" spc="215" dirty="0">
                <a:latin typeface="Cambria"/>
                <a:cs typeface="Cambria"/>
              </a:rPr>
              <a:t> </a:t>
            </a:r>
            <a:r>
              <a:rPr sz="1300" i="1" dirty="0">
                <a:latin typeface="Cambria"/>
                <a:cs typeface="Cambria"/>
              </a:rPr>
              <a:t>In-</a:t>
            </a:r>
            <a:r>
              <a:rPr sz="1300" i="1" spc="70" dirty="0">
                <a:latin typeface="Cambria"/>
                <a:cs typeface="Cambria"/>
              </a:rPr>
              <a:t>Situ</a:t>
            </a:r>
            <a:r>
              <a:rPr sz="1300" i="1" spc="245" dirty="0">
                <a:latin typeface="Cambria"/>
                <a:cs typeface="Cambria"/>
              </a:rPr>
              <a:t> </a:t>
            </a:r>
            <a:r>
              <a:rPr sz="1300" i="1" spc="85" dirty="0">
                <a:latin typeface="Cambria"/>
                <a:cs typeface="Cambria"/>
              </a:rPr>
              <a:t>Resource</a:t>
            </a:r>
            <a:r>
              <a:rPr sz="1300" i="1" spc="204" dirty="0">
                <a:latin typeface="Cambria"/>
                <a:cs typeface="Cambria"/>
              </a:rPr>
              <a:t> </a:t>
            </a:r>
            <a:r>
              <a:rPr sz="1300" i="1" dirty="0">
                <a:latin typeface="Cambria"/>
                <a:cs typeface="Cambria"/>
              </a:rPr>
              <a:t>Utilization</a:t>
            </a:r>
            <a:r>
              <a:rPr sz="1300" i="1" spc="235" dirty="0">
                <a:latin typeface="Cambria"/>
                <a:cs typeface="Cambria"/>
              </a:rPr>
              <a:t> </a:t>
            </a:r>
            <a:r>
              <a:rPr sz="1300" i="1" spc="-10" dirty="0">
                <a:latin typeface="Cambria"/>
                <a:cs typeface="Cambria"/>
              </a:rPr>
              <a:t>(ISRU)</a:t>
            </a:r>
            <a:r>
              <a:rPr sz="1300" spc="-10" dirty="0">
                <a:latin typeface="Cambria"/>
                <a:cs typeface="Cambria"/>
              </a:rPr>
              <a:t>.</a:t>
            </a:r>
            <a:endParaRPr sz="1300" dirty="0">
              <a:latin typeface="Cambria"/>
              <a:cs typeface="Cambria"/>
            </a:endParaRPr>
          </a:p>
          <a:p>
            <a:pPr lvl="1">
              <a:lnSpc>
                <a:spcPct val="100000"/>
              </a:lnSpc>
              <a:spcBef>
                <a:spcPts val="110"/>
              </a:spcBef>
              <a:buFont typeface="Wingdings"/>
              <a:buChar char=""/>
            </a:pPr>
            <a:endParaRPr sz="1300" dirty="0">
              <a:latin typeface="Cambria"/>
              <a:cs typeface="Cambria"/>
            </a:endParaRPr>
          </a:p>
          <a:p>
            <a:pPr marL="12700" marR="639445" indent="-10160">
              <a:lnSpc>
                <a:spcPts val="1550"/>
              </a:lnSpc>
              <a:buSzPct val="84615"/>
              <a:buFont typeface="Trebuchet MS"/>
              <a:buChar char="•"/>
              <a:tabLst>
                <a:tab pos="88265" algn="l"/>
              </a:tabLst>
            </a:pPr>
            <a:r>
              <a:rPr sz="1300" b="1" spc="90" dirty="0">
                <a:latin typeface="Cambria"/>
                <a:cs typeface="Cambria"/>
              </a:rPr>
              <a:t>	Code</a:t>
            </a:r>
            <a:r>
              <a:rPr sz="1300" b="1" spc="229" dirty="0">
                <a:latin typeface="Cambria"/>
                <a:cs typeface="Cambria"/>
              </a:rPr>
              <a:t> </a:t>
            </a:r>
            <a:r>
              <a:rPr sz="1300" b="1" spc="60" dirty="0">
                <a:latin typeface="Cambria"/>
                <a:cs typeface="Cambria"/>
              </a:rPr>
              <a:t>Debugging</a:t>
            </a:r>
            <a:r>
              <a:rPr sz="1300" b="1" spc="210" dirty="0">
                <a:latin typeface="Cambria"/>
                <a:cs typeface="Cambria"/>
              </a:rPr>
              <a:t> </a:t>
            </a:r>
            <a:r>
              <a:rPr sz="1300" b="1" spc="65" dirty="0">
                <a:latin typeface="Cambria"/>
                <a:cs typeface="Cambria"/>
              </a:rPr>
              <a:t>&amp;</a:t>
            </a:r>
            <a:r>
              <a:rPr sz="1300" b="1" spc="215" dirty="0">
                <a:latin typeface="Cambria"/>
                <a:cs typeface="Cambria"/>
              </a:rPr>
              <a:t> </a:t>
            </a:r>
            <a:r>
              <a:rPr sz="1300" b="1" spc="85" dirty="0">
                <a:latin typeface="Cambria"/>
                <a:cs typeface="Cambria"/>
              </a:rPr>
              <a:t>Optimization</a:t>
            </a:r>
            <a:r>
              <a:rPr sz="1300" spc="85" dirty="0">
                <a:latin typeface="Cambria"/>
                <a:cs typeface="Cambria"/>
              </a:rPr>
              <a:t>,</a:t>
            </a:r>
            <a:r>
              <a:rPr sz="1300" spc="204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utilizing</a:t>
            </a:r>
            <a:r>
              <a:rPr sz="1300" spc="250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hybrid</a:t>
            </a:r>
            <a:r>
              <a:rPr sz="1300" spc="204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of</a:t>
            </a:r>
            <a:r>
              <a:rPr sz="1300" spc="210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high-</a:t>
            </a:r>
            <a:r>
              <a:rPr sz="1300" dirty="0">
                <a:latin typeface="Cambria"/>
                <a:cs typeface="Cambria"/>
              </a:rPr>
              <a:t>level</a:t>
            </a:r>
            <a:r>
              <a:rPr sz="1300" spc="18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204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low-level</a:t>
            </a:r>
            <a:r>
              <a:rPr sz="1300" spc="175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programming</a:t>
            </a:r>
            <a:r>
              <a:rPr sz="1300" spc="21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to</a:t>
            </a:r>
            <a:r>
              <a:rPr sz="1300" spc="21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improve</a:t>
            </a:r>
            <a:r>
              <a:rPr sz="1300" spc="195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execution</a:t>
            </a:r>
            <a:r>
              <a:rPr sz="1300" spc="19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speed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200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reduce memory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95" dirty="0">
                <a:latin typeface="Cambria"/>
                <a:cs typeface="Cambria"/>
              </a:rPr>
              <a:t>usage.</a:t>
            </a:r>
            <a:endParaRPr sz="1300" dirty="0">
              <a:latin typeface="Cambria"/>
              <a:cs typeface="Cambria"/>
            </a:endParaRPr>
          </a:p>
          <a:p>
            <a:pPr marL="697865" lvl="1" indent="-227965">
              <a:lnSpc>
                <a:spcPts val="1510"/>
              </a:lnSpc>
              <a:buFont typeface="Wingdings"/>
              <a:buChar char=""/>
              <a:tabLst>
                <a:tab pos="697865" algn="l"/>
              </a:tabLst>
            </a:pPr>
            <a:r>
              <a:rPr sz="1300" b="1" spc="70" dirty="0">
                <a:latin typeface="Cambria"/>
                <a:cs typeface="Cambria"/>
              </a:rPr>
              <a:t>Application</a:t>
            </a:r>
            <a:r>
              <a:rPr sz="1300" b="1" spc="125" dirty="0">
                <a:latin typeface="Cambria"/>
                <a:cs typeface="Cambria"/>
              </a:rPr>
              <a:t> </a:t>
            </a:r>
            <a:r>
              <a:rPr sz="1300" i="1" spc="90" dirty="0">
                <a:latin typeface="Cambria"/>
                <a:cs typeface="Cambria"/>
              </a:rPr>
              <a:t>Coding</a:t>
            </a:r>
            <a:r>
              <a:rPr sz="1300" i="1" spc="140" dirty="0">
                <a:latin typeface="Cambria"/>
                <a:cs typeface="Cambria"/>
              </a:rPr>
              <a:t> </a:t>
            </a:r>
            <a:r>
              <a:rPr sz="1300" i="1" spc="90" dirty="0">
                <a:latin typeface="Cambria"/>
                <a:cs typeface="Cambria"/>
              </a:rPr>
              <a:t>Overhead</a:t>
            </a:r>
            <a:r>
              <a:rPr sz="1300" i="1" spc="190" dirty="0">
                <a:latin typeface="Cambria"/>
                <a:cs typeface="Cambria"/>
              </a:rPr>
              <a:t> </a:t>
            </a:r>
            <a:r>
              <a:rPr sz="1300" i="1" spc="55" dirty="0">
                <a:latin typeface="Cambria"/>
                <a:cs typeface="Cambria"/>
              </a:rPr>
              <a:t>reduction,</a:t>
            </a:r>
            <a:r>
              <a:rPr sz="1300" i="1" spc="150" dirty="0">
                <a:latin typeface="Cambria"/>
                <a:cs typeface="Cambria"/>
              </a:rPr>
              <a:t> </a:t>
            </a:r>
            <a:r>
              <a:rPr sz="1300" i="1" spc="100" dirty="0">
                <a:latin typeface="Cambria"/>
                <a:cs typeface="Cambria"/>
              </a:rPr>
              <a:t>and</a:t>
            </a:r>
            <a:r>
              <a:rPr sz="1300" i="1" spc="15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processor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resource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management.</a:t>
            </a:r>
            <a:endParaRPr sz="1300" dirty="0">
              <a:latin typeface="Cambria"/>
              <a:cs typeface="Cambri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DF23A9-8AB5-8E1C-CE8E-D4C29CA93C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018276" y="6432777"/>
            <a:ext cx="17081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lang="en-US" spc="-50" dirty="0"/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AF44936-37E6-AF79-6913-EFB25F893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17829AD-134C-DE01-66A0-CD558015EC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570" y="85824"/>
            <a:ext cx="4669535" cy="1851148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175" dirty="0"/>
              <a:t>Fixed</a:t>
            </a:r>
            <a:r>
              <a:rPr sz="3200" spc="315" dirty="0"/>
              <a:t> </a:t>
            </a:r>
            <a:r>
              <a:rPr sz="3200" spc="155" dirty="0"/>
              <a:t>Wing</a:t>
            </a:r>
            <a:r>
              <a:rPr sz="3200" spc="320" dirty="0"/>
              <a:t> </a:t>
            </a:r>
            <a:r>
              <a:rPr sz="3200" spc="295" dirty="0"/>
              <a:t>UAV</a:t>
            </a:r>
            <a:r>
              <a:rPr sz="3200" spc="325" dirty="0"/>
              <a:t> </a:t>
            </a:r>
            <a:r>
              <a:rPr lang="en-US" sz="3200" spc="35" dirty="0"/>
              <a:t>Design and Development</a:t>
            </a:r>
            <a:r>
              <a:rPr lang="en-US" sz="3200" spc="180" dirty="0"/>
              <a:t> Using Local Materials</a:t>
            </a:r>
            <a:endParaRPr sz="3200" dirty="0"/>
          </a:p>
          <a:p>
            <a:pPr marL="12700">
              <a:lnSpc>
                <a:spcPts val="3400"/>
              </a:lnSpc>
            </a:pPr>
            <a:endParaRPr sz="320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C920896-4BA5-7522-3CE9-E7CB80F2AD76}"/>
              </a:ext>
            </a:extLst>
          </p:cNvPr>
          <p:cNvSpPr txBox="1"/>
          <p:nvPr/>
        </p:nvSpPr>
        <p:spPr>
          <a:xfrm>
            <a:off x="260762" y="1905000"/>
            <a:ext cx="4809490" cy="394018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65760">
              <a:lnSpc>
                <a:spcPct val="100499"/>
              </a:lnSpc>
              <a:spcBef>
                <a:spcPts val="85"/>
              </a:spcBef>
            </a:pPr>
            <a:r>
              <a:rPr lang="en-US" sz="1300" spc="65" dirty="0">
                <a:latin typeface="Cambria"/>
                <a:cs typeface="Cambria"/>
              </a:rPr>
              <a:t>A cylindrical-body UAV with a V-tail, built for stability, endurance, and efficiency using affordable, locally sourced materials designed in SolidWorks.</a:t>
            </a:r>
          </a:p>
          <a:p>
            <a:pPr marL="12700" marR="365760">
              <a:lnSpc>
                <a:spcPct val="100499"/>
              </a:lnSpc>
              <a:spcBef>
                <a:spcPts val="85"/>
              </a:spcBef>
            </a:pPr>
            <a:endParaRPr lang="en-US" sz="1300" spc="65" dirty="0">
              <a:latin typeface="Cambria"/>
              <a:cs typeface="Cambria"/>
            </a:endParaRPr>
          </a:p>
          <a:p>
            <a:pPr marL="12700" marR="365760">
              <a:lnSpc>
                <a:spcPct val="100499"/>
              </a:lnSpc>
              <a:spcBef>
                <a:spcPts val="85"/>
              </a:spcBef>
            </a:pPr>
            <a:r>
              <a:rPr lang="en-US" sz="1300" spc="65" dirty="0">
                <a:latin typeface="Cambria"/>
                <a:cs typeface="Cambria"/>
              </a:rPr>
              <a:t>Highlights:</a:t>
            </a:r>
          </a:p>
          <a:p>
            <a:pPr marL="298450" marR="365760" indent="-285750">
              <a:lnSpc>
                <a:spcPct val="100499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300" b="1" spc="65" dirty="0">
                <a:latin typeface="Cambria"/>
                <a:cs typeface="Cambria"/>
              </a:rPr>
              <a:t>Aerodynamic Design</a:t>
            </a:r>
            <a:r>
              <a:rPr lang="en-US" sz="1300" spc="65" dirty="0">
                <a:latin typeface="Cambria"/>
                <a:cs typeface="Cambria"/>
              </a:rPr>
              <a:t>: Cylindrical shape for reduced drag made with Corrugated paper.  </a:t>
            </a:r>
          </a:p>
          <a:p>
            <a:pPr marL="298450" marR="365760" indent="-285750">
              <a:lnSpc>
                <a:spcPct val="100499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300" b="1" spc="65" dirty="0">
                <a:latin typeface="Cambria"/>
                <a:cs typeface="Cambria"/>
              </a:rPr>
              <a:t>V-Tail</a:t>
            </a:r>
            <a:r>
              <a:rPr lang="en-US" sz="1300" spc="65" dirty="0">
                <a:latin typeface="Cambria"/>
                <a:cs typeface="Cambria"/>
              </a:rPr>
              <a:t>: Improves maneuverability and lowers weight.  </a:t>
            </a:r>
          </a:p>
          <a:p>
            <a:pPr marL="298450" marR="365760" indent="-285750">
              <a:lnSpc>
                <a:spcPct val="100499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300" b="1" spc="65" dirty="0">
                <a:latin typeface="Cambria"/>
                <a:cs typeface="Cambria"/>
              </a:rPr>
              <a:t>Local Materials</a:t>
            </a:r>
            <a:r>
              <a:rPr lang="en-US" sz="1300" spc="65" dirty="0">
                <a:latin typeface="Cambria"/>
                <a:cs typeface="Cambria"/>
              </a:rPr>
              <a:t>: Durable, lightweight, and cost-effective materials like Corrugated Paper, PVC Pipe, Iron Bars and Rods, Acrylic and Toilet Floaters.  </a:t>
            </a:r>
          </a:p>
          <a:p>
            <a:pPr marL="298450" marR="365760" indent="-285750">
              <a:lnSpc>
                <a:spcPct val="100499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300" b="1" spc="65" dirty="0">
                <a:latin typeface="Cambria"/>
                <a:cs typeface="Cambria"/>
              </a:rPr>
              <a:t>Autonomous Ready</a:t>
            </a:r>
            <a:r>
              <a:rPr lang="en-US" sz="1300" spc="65" dirty="0">
                <a:latin typeface="Cambria"/>
                <a:cs typeface="Cambria"/>
              </a:rPr>
              <a:t>: Autopilot integration planned.  </a:t>
            </a:r>
          </a:p>
          <a:p>
            <a:pPr marL="298450" marR="365760" indent="-285750">
              <a:lnSpc>
                <a:spcPct val="100499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300" b="1" spc="65" dirty="0">
                <a:latin typeface="Cambria"/>
                <a:cs typeface="Cambria"/>
              </a:rPr>
              <a:t>Surveillance Systems</a:t>
            </a:r>
            <a:r>
              <a:rPr lang="en-US" sz="1300" spc="65" dirty="0">
                <a:latin typeface="Cambria"/>
                <a:cs typeface="Cambria"/>
              </a:rPr>
              <a:t>: Real-time sensor and communication capabilities.</a:t>
            </a:r>
          </a:p>
          <a:p>
            <a:pPr marL="12700" marR="365760">
              <a:lnSpc>
                <a:spcPct val="100499"/>
              </a:lnSpc>
              <a:spcBef>
                <a:spcPts val="85"/>
              </a:spcBef>
            </a:pPr>
            <a:endParaRPr lang="en-US" sz="1300" spc="65" dirty="0">
              <a:latin typeface="Cambria"/>
              <a:cs typeface="Cambria"/>
            </a:endParaRPr>
          </a:p>
          <a:p>
            <a:pPr marL="12700" marR="365760">
              <a:lnSpc>
                <a:spcPct val="100499"/>
              </a:lnSpc>
              <a:spcBef>
                <a:spcPts val="85"/>
              </a:spcBef>
            </a:pPr>
            <a:r>
              <a:rPr lang="en-US" sz="1300" spc="65" dirty="0">
                <a:latin typeface="Cambria"/>
                <a:cs typeface="Cambria"/>
              </a:rPr>
              <a:t>Current Progress: Structural design and prototyping complete.  </a:t>
            </a:r>
          </a:p>
          <a:p>
            <a:pPr marL="12700" marR="365760">
              <a:lnSpc>
                <a:spcPct val="100499"/>
              </a:lnSpc>
              <a:spcBef>
                <a:spcPts val="85"/>
              </a:spcBef>
            </a:pPr>
            <a:r>
              <a:rPr lang="en-US" sz="1300" spc="65" dirty="0">
                <a:latin typeface="Cambria"/>
                <a:cs typeface="Cambria"/>
              </a:rPr>
              <a:t>Next Steps: Autopilot, comms, and sensor integration.</a:t>
            </a:r>
            <a:endParaRPr sz="1300" dirty="0">
              <a:latin typeface="Cambria"/>
              <a:cs typeface="Cambri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463DFDE-D1AB-AD9F-B40C-69E9BA7D2CD8}"/>
              </a:ext>
            </a:extLst>
          </p:cNvPr>
          <p:cNvSpPr txBox="1"/>
          <p:nvPr/>
        </p:nvSpPr>
        <p:spPr>
          <a:xfrm>
            <a:off x="387877" y="6438875"/>
            <a:ext cx="3947795" cy="3629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952115">
              <a:lnSpc>
                <a:spcPts val="1300"/>
              </a:lnSpc>
              <a:spcBef>
                <a:spcPts val="30"/>
              </a:spcBef>
            </a:pP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1540"/>
              </a:lnSpc>
            </a:pPr>
            <a:r>
              <a:rPr sz="1400" dirty="0">
                <a:latin typeface="Calibri"/>
                <a:cs typeface="Calibri"/>
              </a:rPr>
              <a:t>Email: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ahmadmuhammadumarnaura2010@gmail.com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CE48844-9E1E-F834-5EDB-A392B858DC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018276" y="6432777"/>
            <a:ext cx="17081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lang="en-US" spc="-50" dirty="0"/>
              <a:t>3</a:t>
            </a:r>
          </a:p>
        </p:txBody>
      </p:sp>
      <p:pic>
        <p:nvPicPr>
          <p:cNvPr id="15" name="Picture 14" descr="A collage of people working on a project&#10;&#10;AI-generated content may be incorrect.">
            <a:extLst>
              <a:ext uri="{FF2B5EF4-FFF2-40B4-BE49-F238E27FC236}">
                <a16:creationId xmlns:a16="http://schemas.microsoft.com/office/drawing/2014/main" id="{32B140B5-093B-0B0B-B299-2250E264FF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827017"/>
            <a:ext cx="4752007" cy="3944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559D9-33BD-6058-95D3-778224458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14" y="378052"/>
            <a:ext cx="7135393" cy="2441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A84E8E-4C9E-3872-C614-DA276652CB2C}"/>
              </a:ext>
            </a:extLst>
          </p:cNvPr>
          <p:cNvSpPr txBox="1"/>
          <p:nvPr/>
        </p:nvSpPr>
        <p:spPr>
          <a:xfrm>
            <a:off x="4977745" y="2590800"/>
            <a:ext cx="144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VTail(Corrugated Paper)</a:t>
            </a:r>
            <a:endParaRPr lang="en-NG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487392-EA53-BA35-277E-D5EB27479FC2}"/>
              </a:ext>
            </a:extLst>
          </p:cNvPr>
          <p:cNvSpPr txBox="1"/>
          <p:nvPr/>
        </p:nvSpPr>
        <p:spPr>
          <a:xfrm>
            <a:off x="6644982" y="2588568"/>
            <a:ext cx="13404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Nose(Toilet Floaters)</a:t>
            </a:r>
            <a:endParaRPr lang="en-NG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354BB5-E02A-9E1C-5262-BE05FF056AD9}"/>
              </a:ext>
            </a:extLst>
          </p:cNvPr>
          <p:cNvSpPr txBox="1"/>
          <p:nvPr/>
        </p:nvSpPr>
        <p:spPr>
          <a:xfrm>
            <a:off x="4977745" y="1256378"/>
            <a:ext cx="144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Fuselage(PVC Pipe)</a:t>
            </a:r>
            <a:endParaRPr lang="en-NG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0A9152-2892-13CF-9084-DE4C8B2BB1E8}"/>
              </a:ext>
            </a:extLst>
          </p:cNvPr>
          <p:cNvSpPr txBox="1"/>
          <p:nvPr/>
        </p:nvSpPr>
        <p:spPr>
          <a:xfrm>
            <a:off x="6534735" y="1293168"/>
            <a:ext cx="15609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Wings(Corrugated Paper)</a:t>
            </a:r>
            <a:endParaRPr lang="en-NG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90A9BE-8158-EC8B-D063-943476B5DF4A}"/>
              </a:ext>
            </a:extLst>
          </p:cNvPr>
          <p:cNvSpPr txBox="1"/>
          <p:nvPr/>
        </p:nvSpPr>
        <p:spPr>
          <a:xfrm>
            <a:off x="9560147" y="2473152"/>
            <a:ext cx="144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Assembled </a:t>
            </a:r>
            <a:endParaRPr lang="en-NG" sz="900" dirty="0"/>
          </a:p>
        </p:txBody>
      </p:sp>
    </p:spTree>
    <p:extLst>
      <p:ext uri="{BB962C8B-B14F-4D97-AF65-F5344CB8AC3E}">
        <p14:creationId xmlns:p14="http://schemas.microsoft.com/office/powerpoint/2010/main" val="226155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272541"/>
            <a:ext cx="3903345" cy="1415131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lang="en-US" sz="3200" spc="175" dirty="0"/>
              <a:t>VTOL-</a:t>
            </a:r>
            <a:r>
              <a:rPr sz="3200" spc="175" dirty="0"/>
              <a:t>Fixed</a:t>
            </a:r>
            <a:r>
              <a:rPr sz="3200" spc="315" dirty="0"/>
              <a:t> </a:t>
            </a:r>
            <a:r>
              <a:rPr sz="3200" spc="155" dirty="0"/>
              <a:t>Wing</a:t>
            </a:r>
            <a:r>
              <a:rPr sz="3200" spc="320" dirty="0"/>
              <a:t> </a:t>
            </a:r>
            <a:r>
              <a:rPr sz="3200" spc="295" dirty="0"/>
              <a:t>UAV</a:t>
            </a:r>
            <a:r>
              <a:rPr sz="3200" spc="325" dirty="0"/>
              <a:t> </a:t>
            </a:r>
            <a:r>
              <a:rPr lang="en-US" sz="3200" spc="325" dirty="0"/>
              <a:t>Assembly and Flight Test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953516" y="1845944"/>
            <a:ext cx="4809490" cy="207556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65760">
              <a:lnSpc>
                <a:spcPct val="100499"/>
              </a:lnSpc>
              <a:spcBef>
                <a:spcPts val="85"/>
              </a:spcBef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VTOL-Fixed Wing UAV Assembly &amp; Flight Test:</a:t>
            </a:r>
          </a:p>
          <a:p>
            <a:pPr marL="12700" marR="365760">
              <a:lnSpc>
                <a:spcPct val="100499"/>
              </a:lnSpc>
              <a:spcBef>
                <a:spcPts val="85"/>
              </a:spcBef>
            </a:pP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98450" marR="365760" indent="-285750">
              <a:lnSpc>
                <a:spcPct val="100499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Combined vertical takeoff and long-range flight capabilities.</a:t>
            </a:r>
          </a:p>
          <a:p>
            <a:pPr marL="298450" marR="365760" indent="-285750">
              <a:lnSpc>
                <a:spcPct val="100499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Initial testing revealed high costs associated with importing parts and materials.</a:t>
            </a:r>
          </a:p>
          <a:p>
            <a:pPr marL="298450" marR="365760" indent="-285750">
              <a:lnSpc>
                <a:spcPct val="100499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Inspired the design of a more affordable UAV using locally sourced materials.</a:t>
            </a:r>
          </a:p>
          <a:p>
            <a:pPr marL="298450" marR="365760" indent="-285750">
              <a:lnSpc>
                <a:spcPct val="100499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Focused on maintaining performance, sustainability, and reducing overall cost.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3516" y="6343650"/>
            <a:ext cx="3947795" cy="3629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952115">
              <a:lnSpc>
                <a:spcPts val="1300"/>
              </a:lnSpc>
              <a:spcBef>
                <a:spcPts val="30"/>
              </a:spcBef>
            </a:pP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1540"/>
              </a:lnSpc>
            </a:pPr>
            <a:r>
              <a:rPr sz="1400" dirty="0">
                <a:latin typeface="Calibri"/>
                <a:cs typeface="Calibri"/>
              </a:rPr>
              <a:t>Email: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ahmadmuhammadumarnaura2010@gmail.com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C1DDFD6-CDDE-BFBD-A756-255713C747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018276" y="6432777"/>
            <a:ext cx="17081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lang="en-US" spc="-50" dirty="0"/>
              <a:t>2</a:t>
            </a:r>
          </a:p>
        </p:txBody>
      </p:sp>
      <p:pic>
        <p:nvPicPr>
          <p:cNvPr id="12" name="Picture 11" descr="A collage of people working on a plane&#10;&#10;AI-generated content may be incorrect.">
            <a:extLst>
              <a:ext uri="{FF2B5EF4-FFF2-40B4-BE49-F238E27FC236}">
                <a16:creationId xmlns:a16="http://schemas.microsoft.com/office/drawing/2014/main" id="{15B63F5D-C638-F182-DB7E-B499B55FC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90" y="272541"/>
            <a:ext cx="5784801" cy="58265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pc="310" dirty="0"/>
              <a:t>Green</a:t>
            </a:r>
            <a:r>
              <a:rPr spc="455" dirty="0"/>
              <a:t> </a:t>
            </a:r>
            <a:r>
              <a:rPr spc="335" dirty="0"/>
              <a:t>House</a:t>
            </a:r>
            <a:r>
              <a:rPr spc="434" dirty="0"/>
              <a:t> </a:t>
            </a:r>
            <a:r>
              <a:rPr spc="280" dirty="0"/>
              <a:t>Automation</a:t>
            </a:r>
            <a:r>
              <a:rPr spc="420" dirty="0"/>
              <a:t> </a:t>
            </a:r>
            <a:r>
              <a:rPr spc="325" dirty="0"/>
              <a:t>System </a:t>
            </a:r>
            <a:r>
              <a:rPr spc="140" dirty="0"/>
              <a:t>(Completed)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5948" y="1746885"/>
            <a:ext cx="4441825" cy="41865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300" spc="45" dirty="0">
                <a:latin typeface="Cambria"/>
                <a:cs typeface="Cambria"/>
              </a:rPr>
              <a:t>Microcontroller-</a:t>
            </a:r>
            <a:r>
              <a:rPr sz="1300" spc="95" dirty="0">
                <a:latin typeface="Cambria"/>
                <a:cs typeface="Cambria"/>
              </a:rPr>
              <a:t>Based</a:t>
            </a:r>
            <a:r>
              <a:rPr sz="1300" spc="204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Agricultural</a:t>
            </a:r>
            <a:r>
              <a:rPr sz="1300" spc="24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Automation</a:t>
            </a:r>
            <a:r>
              <a:rPr sz="1300" spc="25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system </a:t>
            </a:r>
            <a:r>
              <a:rPr sz="1300" spc="65" dirty="0">
                <a:latin typeface="Cambria"/>
                <a:cs typeface="Cambria"/>
              </a:rPr>
              <a:t>designed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to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enhance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productivity</a:t>
            </a:r>
            <a:r>
              <a:rPr sz="1300" spc="19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using</a:t>
            </a:r>
            <a:r>
              <a:rPr sz="1300" spc="195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locally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sourced </a:t>
            </a:r>
            <a:r>
              <a:rPr sz="1300" spc="70" dirty="0">
                <a:latin typeface="Cambria"/>
                <a:cs typeface="Cambria"/>
              </a:rPr>
              <a:t>materials</a:t>
            </a:r>
            <a:r>
              <a:rPr sz="1300" spc="120" dirty="0">
                <a:latin typeface="Cambria"/>
                <a:cs typeface="Cambria"/>
              </a:rPr>
              <a:t> </a:t>
            </a:r>
            <a:r>
              <a:rPr sz="1300" spc="-25" dirty="0">
                <a:latin typeface="Cambria"/>
                <a:cs typeface="Cambria"/>
              </a:rPr>
              <a:t>for</a:t>
            </a:r>
            <a:endParaRPr sz="1300" dirty="0">
              <a:latin typeface="Cambria"/>
              <a:cs typeface="Cambria"/>
            </a:endParaRPr>
          </a:p>
          <a:p>
            <a:pPr marL="12700" algn="just">
              <a:lnSpc>
                <a:spcPct val="100000"/>
              </a:lnSpc>
            </a:pPr>
            <a:r>
              <a:rPr sz="1300" spc="65" dirty="0">
                <a:latin typeface="Cambria"/>
                <a:cs typeface="Cambria"/>
              </a:rPr>
              <a:t>cost-</a:t>
            </a:r>
            <a:r>
              <a:rPr sz="1300" spc="10" dirty="0">
                <a:latin typeface="Cambria"/>
                <a:cs typeface="Cambria"/>
              </a:rPr>
              <a:t>effective</a:t>
            </a:r>
            <a:r>
              <a:rPr sz="1300" spc="250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automation</a:t>
            </a:r>
            <a:r>
              <a:rPr sz="1300" spc="295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of</a:t>
            </a:r>
            <a:r>
              <a:rPr sz="1300" spc="28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irrigation</a:t>
            </a:r>
            <a:r>
              <a:rPr sz="1300" spc="28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27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climate</a:t>
            </a:r>
            <a:endParaRPr sz="13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300" spc="55" dirty="0">
                <a:latin typeface="Cambria"/>
                <a:cs typeface="Cambria"/>
              </a:rPr>
              <a:t>control.</a:t>
            </a:r>
            <a:endParaRPr sz="13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300" b="1" spc="100" dirty="0">
                <a:latin typeface="Cambria"/>
                <a:cs typeface="Cambria"/>
              </a:rPr>
              <a:t>Key</a:t>
            </a:r>
            <a:r>
              <a:rPr sz="1300" b="1" spc="150" dirty="0">
                <a:latin typeface="Cambria"/>
                <a:cs typeface="Cambria"/>
              </a:rPr>
              <a:t> </a:t>
            </a:r>
            <a:r>
              <a:rPr sz="1300" b="1" spc="60" dirty="0">
                <a:latin typeface="Cambria"/>
                <a:cs typeface="Cambria"/>
              </a:rPr>
              <a:t>Features:</a:t>
            </a:r>
            <a:endParaRPr sz="13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300" dirty="0">
              <a:latin typeface="Cambria"/>
              <a:cs typeface="Cambria"/>
            </a:endParaRPr>
          </a:p>
          <a:p>
            <a:pPr marL="240665" marR="243204" indent="-228600">
              <a:lnSpc>
                <a:spcPts val="1550"/>
              </a:lnSpc>
              <a:buFont typeface="Wingdings"/>
              <a:buChar char=""/>
              <a:tabLst>
                <a:tab pos="240665" algn="l"/>
              </a:tabLst>
            </a:pPr>
            <a:r>
              <a:rPr sz="1300" b="1" spc="80" dirty="0">
                <a:latin typeface="Cambria"/>
                <a:cs typeface="Cambria"/>
              </a:rPr>
              <a:t>Automated</a:t>
            </a:r>
            <a:r>
              <a:rPr sz="1300" b="1" spc="175" dirty="0">
                <a:latin typeface="Cambria"/>
                <a:cs typeface="Cambria"/>
              </a:rPr>
              <a:t> </a:t>
            </a:r>
            <a:r>
              <a:rPr sz="1300" b="1" spc="50" dirty="0">
                <a:latin typeface="Cambria"/>
                <a:cs typeface="Cambria"/>
              </a:rPr>
              <a:t>Irrigation</a:t>
            </a:r>
            <a:r>
              <a:rPr sz="1300" b="1" spc="170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50" dirty="0">
                <a:latin typeface="Trebuchet MS"/>
                <a:cs typeface="Trebuchet MS"/>
              </a:rPr>
              <a:t> </a:t>
            </a:r>
            <a:r>
              <a:rPr sz="1300" spc="105" dirty="0">
                <a:latin typeface="Cambria"/>
                <a:cs typeface="Cambria"/>
              </a:rPr>
              <a:t>Uses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sensors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to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activate </a:t>
            </a:r>
            <a:r>
              <a:rPr sz="1300" spc="55" dirty="0">
                <a:latin typeface="Cambria"/>
                <a:cs typeface="Cambria"/>
              </a:rPr>
              <a:t>watering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based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on</a:t>
            </a:r>
            <a:r>
              <a:rPr sz="1300" spc="19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soil</a:t>
            </a:r>
            <a:r>
              <a:rPr sz="1300" spc="18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moisture.</a:t>
            </a:r>
            <a:endParaRPr sz="1300" dirty="0">
              <a:latin typeface="Cambria"/>
              <a:cs typeface="Cambria"/>
            </a:endParaRPr>
          </a:p>
          <a:p>
            <a:pPr marL="240665" indent="-227965">
              <a:lnSpc>
                <a:spcPts val="1515"/>
              </a:lnSpc>
              <a:buFont typeface="Wingdings"/>
              <a:buChar char=""/>
              <a:tabLst>
                <a:tab pos="240665" algn="l"/>
              </a:tabLst>
            </a:pPr>
            <a:r>
              <a:rPr sz="1300" b="1" spc="85" dirty="0">
                <a:latin typeface="Cambria"/>
                <a:cs typeface="Cambria"/>
              </a:rPr>
              <a:t>Climate</a:t>
            </a:r>
            <a:r>
              <a:rPr sz="1300" b="1" spc="155" dirty="0">
                <a:latin typeface="Cambria"/>
                <a:cs typeface="Cambria"/>
              </a:rPr>
              <a:t> </a:t>
            </a:r>
            <a:r>
              <a:rPr sz="1300" b="1" spc="75" dirty="0">
                <a:latin typeface="Cambria"/>
                <a:cs typeface="Cambria"/>
              </a:rPr>
              <a:t>Control</a:t>
            </a:r>
            <a:r>
              <a:rPr sz="1300" b="1" spc="170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45" dirty="0">
                <a:latin typeface="Trebuchet MS"/>
                <a:cs typeface="Trebuchet MS"/>
              </a:rPr>
              <a:t> </a:t>
            </a:r>
            <a:r>
              <a:rPr sz="1300" spc="114" dirty="0">
                <a:latin typeface="Cambria"/>
                <a:cs typeface="Cambria"/>
              </a:rPr>
              <a:t>Fans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misting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systems</a:t>
            </a:r>
            <a:endParaRPr sz="1300" dirty="0">
              <a:latin typeface="Cambria"/>
              <a:cs typeface="Cambria"/>
            </a:endParaRPr>
          </a:p>
          <a:p>
            <a:pPr marL="240665">
              <a:lnSpc>
                <a:spcPts val="1555"/>
              </a:lnSpc>
            </a:pPr>
            <a:r>
              <a:rPr sz="1300" spc="60" dirty="0">
                <a:latin typeface="Cambria"/>
                <a:cs typeface="Cambria"/>
              </a:rPr>
              <a:t>regulate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temperature</a:t>
            </a:r>
            <a:r>
              <a:rPr sz="1300" spc="120" dirty="0">
                <a:latin typeface="Cambria"/>
                <a:cs typeface="Cambria"/>
              </a:rPr>
              <a:t> </a:t>
            </a:r>
            <a:r>
              <a:rPr sz="1300" spc="135" dirty="0">
                <a:latin typeface="Cambria"/>
                <a:cs typeface="Cambria"/>
              </a:rPr>
              <a:t>&amp;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humidity.</a:t>
            </a:r>
            <a:endParaRPr sz="1300" dirty="0">
              <a:latin typeface="Cambria"/>
              <a:cs typeface="Cambria"/>
            </a:endParaRPr>
          </a:p>
          <a:p>
            <a:pPr marL="240665" marR="52069" indent="-228600">
              <a:lnSpc>
                <a:spcPts val="1550"/>
              </a:lnSpc>
              <a:spcBef>
                <a:spcPts val="75"/>
              </a:spcBef>
              <a:buFont typeface="Wingdings"/>
              <a:buChar char=""/>
              <a:tabLst>
                <a:tab pos="240665" algn="l"/>
              </a:tabLst>
            </a:pPr>
            <a:r>
              <a:rPr sz="1300" b="1" spc="75" dirty="0">
                <a:latin typeface="Cambria"/>
                <a:cs typeface="Cambria"/>
              </a:rPr>
              <a:t>Locally</a:t>
            </a:r>
            <a:r>
              <a:rPr sz="1300" b="1" spc="130" dirty="0">
                <a:latin typeface="Cambria"/>
                <a:cs typeface="Cambria"/>
              </a:rPr>
              <a:t> </a:t>
            </a:r>
            <a:r>
              <a:rPr sz="1300" b="1" spc="75" dirty="0">
                <a:latin typeface="Cambria"/>
                <a:cs typeface="Cambria"/>
              </a:rPr>
              <a:t>Sourced</a:t>
            </a:r>
            <a:r>
              <a:rPr sz="1300" b="1" spc="185" dirty="0">
                <a:latin typeface="Cambria"/>
                <a:cs typeface="Cambria"/>
              </a:rPr>
              <a:t> </a:t>
            </a:r>
            <a:r>
              <a:rPr sz="1300" b="1" spc="55" dirty="0">
                <a:latin typeface="Cambria"/>
                <a:cs typeface="Cambria"/>
              </a:rPr>
              <a:t>Materials</a:t>
            </a:r>
            <a:r>
              <a:rPr sz="1300" b="1" spc="175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40" dirty="0">
                <a:latin typeface="Trebuchet MS"/>
                <a:cs typeface="Trebuchet MS"/>
              </a:rPr>
              <a:t> </a:t>
            </a:r>
            <a:r>
              <a:rPr sz="1300" spc="105" dirty="0">
                <a:latin typeface="Cambria"/>
                <a:cs typeface="Cambria"/>
              </a:rPr>
              <a:t>Ensures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45" dirty="0">
                <a:latin typeface="Cambria"/>
                <a:cs typeface="Cambria"/>
              </a:rPr>
              <a:t>affordability, </a:t>
            </a:r>
            <a:r>
              <a:rPr sz="1300" spc="75" dirty="0">
                <a:latin typeface="Cambria"/>
                <a:cs typeface="Cambria"/>
              </a:rPr>
              <a:t>easy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maintenance,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sustainability.</a:t>
            </a:r>
            <a:endParaRPr sz="1300" dirty="0">
              <a:latin typeface="Cambria"/>
              <a:cs typeface="Cambria"/>
            </a:endParaRPr>
          </a:p>
          <a:p>
            <a:pPr marL="240665" marR="657860" indent="-228600">
              <a:lnSpc>
                <a:spcPts val="1550"/>
              </a:lnSpc>
              <a:spcBef>
                <a:spcPts val="20"/>
              </a:spcBef>
              <a:buFont typeface="Wingdings"/>
              <a:buChar char=""/>
              <a:tabLst>
                <a:tab pos="240665" algn="l"/>
              </a:tabLst>
            </a:pPr>
            <a:r>
              <a:rPr sz="1300" b="1" spc="95" dirty="0">
                <a:latin typeface="Cambria"/>
                <a:cs typeface="Cambria"/>
              </a:rPr>
              <a:t>Remote</a:t>
            </a:r>
            <a:r>
              <a:rPr sz="1300" b="1" spc="165" dirty="0">
                <a:latin typeface="Cambria"/>
                <a:cs typeface="Cambria"/>
              </a:rPr>
              <a:t> </a:t>
            </a:r>
            <a:r>
              <a:rPr sz="1300" b="1" spc="60" dirty="0">
                <a:latin typeface="Cambria"/>
                <a:cs typeface="Cambria"/>
              </a:rPr>
              <a:t>Monitoring</a:t>
            </a:r>
            <a:r>
              <a:rPr sz="1300" b="1" spc="200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45" dirty="0">
                <a:latin typeface="Trebuchet MS"/>
                <a:cs typeface="Trebuchet MS"/>
              </a:rPr>
              <a:t> </a:t>
            </a:r>
            <a:r>
              <a:rPr sz="1300" spc="85" dirty="0">
                <a:latin typeface="Cambria"/>
                <a:cs typeface="Cambria"/>
              </a:rPr>
              <a:t>Supports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mobile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app </a:t>
            </a:r>
            <a:r>
              <a:rPr sz="1300" spc="60" dirty="0">
                <a:latin typeface="Cambria"/>
                <a:cs typeface="Cambria"/>
              </a:rPr>
              <a:t>integration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for</a:t>
            </a:r>
            <a:r>
              <a:rPr sz="1300" spc="17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real-</a:t>
            </a:r>
            <a:r>
              <a:rPr sz="1300" spc="55" dirty="0">
                <a:latin typeface="Cambria"/>
                <a:cs typeface="Cambria"/>
              </a:rPr>
              <a:t>time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control.</a:t>
            </a:r>
            <a:endParaRPr sz="1300" dirty="0">
              <a:latin typeface="Cambria"/>
              <a:cs typeface="Cambria"/>
            </a:endParaRPr>
          </a:p>
          <a:p>
            <a:pPr marL="12700">
              <a:lnSpc>
                <a:spcPts val="1555"/>
              </a:lnSpc>
              <a:spcBef>
                <a:spcPts val="1520"/>
              </a:spcBef>
            </a:pPr>
            <a:r>
              <a:rPr sz="1300" b="1" spc="90" dirty="0">
                <a:latin typeface="Cambria"/>
                <a:cs typeface="Cambria"/>
              </a:rPr>
              <a:t>Impact</a:t>
            </a:r>
            <a:r>
              <a:rPr sz="1300" b="1" spc="155" dirty="0">
                <a:latin typeface="Cambria"/>
                <a:cs typeface="Cambria"/>
              </a:rPr>
              <a:t> </a:t>
            </a:r>
            <a:r>
              <a:rPr sz="1300" b="1" spc="65" dirty="0">
                <a:latin typeface="Cambria"/>
                <a:cs typeface="Cambria"/>
              </a:rPr>
              <a:t>&amp;</a:t>
            </a:r>
            <a:r>
              <a:rPr sz="1300" b="1" spc="150" dirty="0">
                <a:latin typeface="Cambria"/>
                <a:cs typeface="Cambria"/>
              </a:rPr>
              <a:t> </a:t>
            </a:r>
            <a:r>
              <a:rPr sz="1300" b="1" spc="75" dirty="0">
                <a:latin typeface="Cambria"/>
                <a:cs typeface="Cambria"/>
              </a:rPr>
              <a:t>Efficiency:</a:t>
            </a:r>
            <a:endParaRPr sz="1300" dirty="0">
              <a:latin typeface="Cambria"/>
              <a:cs typeface="Cambria"/>
            </a:endParaRPr>
          </a:p>
          <a:p>
            <a:pPr marL="292735" indent="-280035">
              <a:lnSpc>
                <a:spcPts val="1555"/>
              </a:lnSpc>
              <a:buFont typeface="Wingdings"/>
              <a:buChar char=""/>
              <a:tabLst>
                <a:tab pos="292735" algn="l"/>
              </a:tabLst>
            </a:pPr>
            <a:r>
              <a:rPr sz="1300" spc="70" dirty="0">
                <a:latin typeface="Cambria"/>
                <a:cs typeface="Cambria"/>
              </a:rPr>
              <a:t>Optimizes</a:t>
            </a:r>
            <a:r>
              <a:rPr sz="1300" spc="204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water</a:t>
            </a:r>
            <a:r>
              <a:rPr sz="1300" spc="190" dirty="0">
                <a:latin typeface="Cambria"/>
                <a:cs typeface="Cambria"/>
              </a:rPr>
              <a:t> </a:t>
            </a:r>
            <a:r>
              <a:rPr sz="1300" spc="95" dirty="0">
                <a:latin typeface="Cambria"/>
                <a:cs typeface="Cambria"/>
              </a:rPr>
              <a:t>use</a:t>
            </a:r>
            <a:r>
              <a:rPr sz="1300" spc="22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while</a:t>
            </a:r>
            <a:r>
              <a:rPr sz="1300" spc="225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improving</a:t>
            </a:r>
            <a:r>
              <a:rPr sz="1300" spc="23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plant</a:t>
            </a:r>
            <a:r>
              <a:rPr sz="1300" spc="204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growth.</a:t>
            </a:r>
            <a:endParaRPr sz="1300" dirty="0">
              <a:latin typeface="Cambria"/>
              <a:cs typeface="Cambria"/>
            </a:endParaRPr>
          </a:p>
          <a:p>
            <a:pPr marL="292735" indent="-280035">
              <a:lnSpc>
                <a:spcPct val="100000"/>
              </a:lnSpc>
              <a:buFont typeface="Wingdings"/>
              <a:buChar char=""/>
              <a:tabLst>
                <a:tab pos="292735" algn="l"/>
              </a:tabLst>
            </a:pPr>
            <a:r>
              <a:rPr sz="1300" spc="95" dirty="0">
                <a:latin typeface="Cambria"/>
                <a:cs typeface="Cambria"/>
              </a:rPr>
              <a:t>Reduces </a:t>
            </a:r>
            <a:r>
              <a:rPr sz="1300" spc="55" dirty="0">
                <a:latin typeface="Cambria"/>
                <a:cs typeface="Cambria"/>
              </a:rPr>
              <a:t>labor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costs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with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automation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while</a:t>
            </a:r>
            <a:endParaRPr sz="1300" dirty="0">
              <a:latin typeface="Cambria"/>
              <a:cs typeface="Cambria"/>
            </a:endParaRPr>
          </a:p>
          <a:p>
            <a:pPr marL="240665">
              <a:lnSpc>
                <a:spcPct val="100000"/>
              </a:lnSpc>
              <a:spcBef>
                <a:spcPts val="5"/>
              </a:spcBef>
            </a:pPr>
            <a:r>
              <a:rPr sz="1300" spc="60" dirty="0">
                <a:latin typeface="Cambria"/>
                <a:cs typeface="Cambria"/>
              </a:rPr>
              <a:t>promoting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local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material</a:t>
            </a:r>
            <a:r>
              <a:rPr sz="1300" spc="120" dirty="0">
                <a:latin typeface="Cambria"/>
                <a:cs typeface="Cambria"/>
              </a:rPr>
              <a:t> </a:t>
            </a:r>
            <a:r>
              <a:rPr sz="1300" spc="95" dirty="0">
                <a:latin typeface="Cambria"/>
                <a:cs typeface="Cambria"/>
              </a:rPr>
              <a:t>use.</a:t>
            </a:r>
            <a:endParaRPr sz="1300" dirty="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9632" y="1186561"/>
            <a:ext cx="5498592" cy="488505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15948" y="6539104"/>
            <a:ext cx="3947795" cy="243204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Email: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3"/>
              </a:rPr>
              <a:t>ahmadmuhammadumarnaura2010@gmail.com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D56067-D61A-B6B1-A3D7-85C624479C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018276" y="6432777"/>
            <a:ext cx="17081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lang="en-US" spc="-50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318896"/>
            <a:ext cx="11275061" cy="1295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005"/>
              </a:lnSpc>
              <a:spcBef>
                <a:spcPts val="100"/>
              </a:spcBef>
            </a:pPr>
            <a:r>
              <a:rPr lang="en-US" spc="350" dirty="0"/>
              <a:t>IoT-Based </a:t>
            </a:r>
            <a:r>
              <a:rPr spc="350" dirty="0"/>
              <a:t>Fish</a:t>
            </a:r>
            <a:r>
              <a:rPr spc="445" dirty="0"/>
              <a:t> </a:t>
            </a:r>
            <a:r>
              <a:rPr spc="225" dirty="0"/>
              <a:t>Fingerling</a:t>
            </a:r>
            <a:r>
              <a:rPr lang="en-US" spc="225" dirty="0"/>
              <a:t>/Juvenile</a:t>
            </a:r>
            <a:r>
              <a:rPr spc="450" dirty="0"/>
              <a:t> </a:t>
            </a:r>
            <a:r>
              <a:rPr spc="310" dirty="0"/>
              <a:t>Counte</a:t>
            </a:r>
            <a:r>
              <a:rPr lang="en-US" spc="310" dirty="0"/>
              <a:t>r Electronic Board</a:t>
            </a:r>
            <a:endParaRPr spc="310" dirty="0"/>
          </a:p>
        </p:txBody>
      </p:sp>
      <p:sp>
        <p:nvSpPr>
          <p:cNvPr id="3" name="object 3"/>
          <p:cNvSpPr txBox="1"/>
          <p:nvPr/>
        </p:nvSpPr>
        <p:spPr>
          <a:xfrm>
            <a:off x="1243380" y="1839213"/>
            <a:ext cx="5088255" cy="3392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555"/>
              </a:lnSpc>
              <a:spcBef>
                <a:spcPts val="95"/>
              </a:spcBef>
            </a:pPr>
            <a:r>
              <a:rPr sz="1300" spc="65" dirty="0">
                <a:latin typeface="Cambria"/>
                <a:cs typeface="Cambria"/>
              </a:rPr>
              <a:t>A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reliable</a:t>
            </a:r>
            <a:r>
              <a:rPr sz="1300" spc="12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fish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counting</a:t>
            </a:r>
            <a:r>
              <a:rPr sz="1300" spc="18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solution</a:t>
            </a:r>
            <a:r>
              <a:rPr sz="1300" spc="190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using</a:t>
            </a:r>
            <a:r>
              <a:rPr sz="1300" spc="175" dirty="0">
                <a:latin typeface="Cambria"/>
                <a:cs typeface="Cambria"/>
              </a:rPr>
              <a:t> </a:t>
            </a:r>
            <a:r>
              <a:rPr sz="1300" b="1" spc="65" dirty="0">
                <a:latin typeface="Cambria"/>
                <a:cs typeface="Cambria"/>
              </a:rPr>
              <a:t>locally</a:t>
            </a:r>
            <a:r>
              <a:rPr sz="1300" b="1" spc="120" dirty="0">
                <a:latin typeface="Cambria"/>
                <a:cs typeface="Cambria"/>
              </a:rPr>
              <a:t> </a:t>
            </a:r>
            <a:r>
              <a:rPr sz="1300" b="1" spc="65" dirty="0">
                <a:latin typeface="Cambria"/>
                <a:cs typeface="Cambria"/>
              </a:rPr>
              <a:t>made</a:t>
            </a:r>
            <a:r>
              <a:rPr sz="1300" b="1" spc="170" dirty="0">
                <a:latin typeface="Cambria"/>
                <a:cs typeface="Cambria"/>
              </a:rPr>
              <a:t> </a:t>
            </a:r>
            <a:r>
              <a:rPr sz="1300" b="1" spc="45" dirty="0">
                <a:latin typeface="Cambria"/>
                <a:cs typeface="Cambria"/>
              </a:rPr>
              <a:t>materials</a:t>
            </a:r>
            <a:endParaRPr sz="1300" dirty="0">
              <a:latin typeface="Cambria"/>
              <a:cs typeface="Cambria"/>
            </a:endParaRPr>
          </a:p>
          <a:p>
            <a:pPr marL="12700">
              <a:lnSpc>
                <a:spcPts val="1555"/>
              </a:lnSpc>
            </a:pPr>
            <a:r>
              <a:rPr sz="1300" dirty="0">
                <a:latin typeface="Cambria"/>
                <a:cs typeface="Cambria"/>
              </a:rPr>
              <a:t>to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enhance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accuracy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efficiency</a:t>
            </a:r>
            <a:r>
              <a:rPr sz="1300" spc="114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in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aquaculture.</a:t>
            </a:r>
            <a:endParaRPr sz="13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300" b="1" spc="100" dirty="0">
                <a:latin typeface="Cambria"/>
                <a:cs typeface="Cambria"/>
              </a:rPr>
              <a:t>Key</a:t>
            </a:r>
            <a:r>
              <a:rPr sz="1300" b="1" spc="150" dirty="0">
                <a:latin typeface="Cambria"/>
                <a:cs typeface="Cambria"/>
              </a:rPr>
              <a:t> </a:t>
            </a:r>
            <a:r>
              <a:rPr sz="1300" b="1" spc="60" dirty="0">
                <a:latin typeface="Cambria"/>
                <a:cs typeface="Cambria"/>
              </a:rPr>
              <a:t>Features:</a:t>
            </a:r>
            <a:endParaRPr sz="13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300" dirty="0">
              <a:latin typeface="Cambria"/>
              <a:cs typeface="Cambria"/>
            </a:endParaRPr>
          </a:p>
          <a:p>
            <a:pPr marL="240665" marR="34290" indent="-228600">
              <a:lnSpc>
                <a:spcPts val="1550"/>
              </a:lnSpc>
              <a:buFont typeface="Wingdings"/>
              <a:buChar char=""/>
              <a:tabLst>
                <a:tab pos="240665" algn="l"/>
              </a:tabLst>
            </a:pPr>
            <a:r>
              <a:rPr sz="1300" b="1" dirty="0">
                <a:latin typeface="Cambria"/>
                <a:cs typeface="Cambria"/>
              </a:rPr>
              <a:t>Infrared</a:t>
            </a:r>
            <a:r>
              <a:rPr sz="1300" b="1" spc="245" dirty="0">
                <a:latin typeface="Cambria"/>
                <a:cs typeface="Cambria"/>
              </a:rPr>
              <a:t> </a:t>
            </a:r>
            <a:r>
              <a:rPr sz="1300" b="1" spc="70" dirty="0">
                <a:latin typeface="Cambria"/>
                <a:cs typeface="Cambria"/>
              </a:rPr>
              <a:t>Sensor-</a:t>
            </a:r>
            <a:r>
              <a:rPr sz="1300" b="1" spc="55" dirty="0">
                <a:latin typeface="Cambria"/>
                <a:cs typeface="Cambria"/>
              </a:rPr>
              <a:t>Based</a:t>
            </a:r>
            <a:r>
              <a:rPr sz="1300" b="1" spc="229" dirty="0">
                <a:latin typeface="Cambria"/>
                <a:cs typeface="Cambria"/>
              </a:rPr>
              <a:t> </a:t>
            </a:r>
            <a:r>
              <a:rPr sz="1300" b="1" spc="90" dirty="0">
                <a:latin typeface="Cambria"/>
                <a:cs typeface="Cambria"/>
              </a:rPr>
              <a:t>Counting</a:t>
            </a:r>
            <a:r>
              <a:rPr sz="1300" b="1" spc="225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90" dirty="0">
                <a:latin typeface="Trebuchet MS"/>
                <a:cs typeface="Trebuchet MS"/>
              </a:rPr>
              <a:t> </a:t>
            </a:r>
            <a:r>
              <a:rPr sz="1300" spc="60" dirty="0">
                <a:latin typeface="Cambria"/>
                <a:cs typeface="Cambria"/>
              </a:rPr>
              <a:t>Prevents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double</a:t>
            </a:r>
            <a:r>
              <a:rPr sz="1300" spc="210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counts </a:t>
            </a:r>
            <a:r>
              <a:rPr sz="1300" dirty="0">
                <a:latin typeface="Cambria"/>
                <a:cs typeface="Cambria"/>
              </a:rPr>
              <a:t>for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precise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results.</a:t>
            </a:r>
            <a:endParaRPr sz="1300" dirty="0">
              <a:latin typeface="Cambria"/>
              <a:cs typeface="Cambria"/>
            </a:endParaRPr>
          </a:p>
          <a:p>
            <a:pPr marL="240665" marR="20320" indent="-228600">
              <a:lnSpc>
                <a:spcPts val="1550"/>
              </a:lnSpc>
              <a:spcBef>
                <a:spcPts val="20"/>
              </a:spcBef>
              <a:buFont typeface="Wingdings"/>
              <a:buChar char=""/>
              <a:tabLst>
                <a:tab pos="240665" algn="l"/>
              </a:tabLst>
            </a:pPr>
            <a:r>
              <a:rPr sz="1300" b="1" spc="55" dirty="0">
                <a:latin typeface="Cambria"/>
                <a:cs typeface="Cambria"/>
              </a:rPr>
              <a:t>Adjustable</a:t>
            </a:r>
            <a:r>
              <a:rPr sz="1300" b="1" spc="195" dirty="0">
                <a:latin typeface="Cambria"/>
                <a:cs typeface="Cambria"/>
              </a:rPr>
              <a:t> </a:t>
            </a:r>
            <a:r>
              <a:rPr sz="1300" b="1" spc="90" dirty="0">
                <a:latin typeface="Cambria"/>
                <a:cs typeface="Cambria"/>
              </a:rPr>
              <a:t>Counting</a:t>
            </a:r>
            <a:r>
              <a:rPr sz="1300" b="1" spc="220" dirty="0">
                <a:latin typeface="Cambria"/>
                <a:cs typeface="Cambria"/>
              </a:rPr>
              <a:t> </a:t>
            </a:r>
            <a:r>
              <a:rPr sz="1300" b="1" spc="80" dirty="0">
                <a:latin typeface="Cambria"/>
                <a:cs typeface="Cambria"/>
              </a:rPr>
              <a:t>Speed</a:t>
            </a:r>
            <a:r>
              <a:rPr sz="1300" b="1" spc="215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75" dirty="0">
                <a:latin typeface="Trebuchet MS"/>
                <a:cs typeface="Trebuchet MS"/>
              </a:rPr>
              <a:t> </a:t>
            </a:r>
            <a:r>
              <a:rPr sz="1300" spc="80" dirty="0">
                <a:latin typeface="Cambria"/>
                <a:cs typeface="Cambria"/>
              </a:rPr>
              <a:t>Eliminates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errors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from</a:t>
            </a:r>
            <a:r>
              <a:rPr sz="1300" spc="17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water </a:t>
            </a:r>
            <a:r>
              <a:rPr sz="1300" spc="70" dirty="0">
                <a:latin typeface="Cambria"/>
                <a:cs typeface="Cambria"/>
              </a:rPr>
              <a:t>movement</a:t>
            </a:r>
            <a:r>
              <a:rPr sz="1300" spc="12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or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rapid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fish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passage.</a:t>
            </a:r>
            <a:endParaRPr sz="1300" dirty="0">
              <a:latin typeface="Cambria"/>
              <a:cs typeface="Cambria"/>
            </a:endParaRPr>
          </a:p>
          <a:p>
            <a:pPr marL="240665" marR="412115" indent="-228600">
              <a:lnSpc>
                <a:spcPts val="1550"/>
              </a:lnSpc>
              <a:spcBef>
                <a:spcPts val="20"/>
              </a:spcBef>
              <a:buFont typeface="Wingdings"/>
              <a:buChar char=""/>
              <a:tabLst>
                <a:tab pos="240665" algn="l"/>
              </a:tabLst>
            </a:pPr>
            <a:r>
              <a:rPr sz="1300" b="1" spc="60" dirty="0">
                <a:latin typeface="Cambria"/>
                <a:cs typeface="Cambria"/>
              </a:rPr>
              <a:t>Buzzer</a:t>
            </a:r>
            <a:r>
              <a:rPr sz="1300" b="1" spc="175" dirty="0">
                <a:latin typeface="Cambria"/>
                <a:cs typeface="Cambria"/>
              </a:rPr>
              <a:t> </a:t>
            </a:r>
            <a:r>
              <a:rPr sz="1300" b="1" spc="55" dirty="0">
                <a:latin typeface="Cambria"/>
                <a:cs typeface="Cambria"/>
              </a:rPr>
              <a:t>Alert</a:t>
            </a:r>
            <a:r>
              <a:rPr sz="1300" b="1" spc="150" dirty="0">
                <a:latin typeface="Cambria"/>
                <a:cs typeface="Cambria"/>
              </a:rPr>
              <a:t> </a:t>
            </a:r>
            <a:r>
              <a:rPr sz="1300" b="1" spc="110" dirty="0">
                <a:latin typeface="Cambria"/>
                <a:cs typeface="Cambria"/>
              </a:rPr>
              <a:t>System</a:t>
            </a:r>
            <a:r>
              <a:rPr sz="1300" b="1" spc="150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35" dirty="0">
                <a:latin typeface="Trebuchet MS"/>
                <a:cs typeface="Trebuchet MS"/>
              </a:rPr>
              <a:t> </a:t>
            </a:r>
            <a:r>
              <a:rPr sz="1300" spc="45" dirty="0">
                <a:latin typeface="Cambria"/>
                <a:cs typeface="Cambria"/>
              </a:rPr>
              <a:t>Notifies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when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105" dirty="0">
                <a:latin typeface="Cambria"/>
                <a:cs typeface="Cambria"/>
              </a:rPr>
              <a:t>a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preset</a:t>
            </a:r>
            <a:r>
              <a:rPr sz="1300" spc="10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count</a:t>
            </a:r>
            <a:r>
              <a:rPr sz="1300" spc="175" dirty="0">
                <a:latin typeface="Cambria"/>
                <a:cs typeface="Cambria"/>
              </a:rPr>
              <a:t> </a:t>
            </a:r>
            <a:r>
              <a:rPr sz="1300" spc="35" dirty="0">
                <a:latin typeface="Cambria"/>
                <a:cs typeface="Cambria"/>
              </a:rPr>
              <a:t>is </a:t>
            </a:r>
            <a:r>
              <a:rPr sz="1300" spc="75" dirty="0">
                <a:latin typeface="Cambria"/>
                <a:cs typeface="Cambria"/>
              </a:rPr>
              <a:t>reached.</a:t>
            </a:r>
            <a:endParaRPr sz="1300" dirty="0">
              <a:latin typeface="Cambria"/>
              <a:cs typeface="Cambria"/>
            </a:endParaRPr>
          </a:p>
          <a:p>
            <a:pPr marL="240665" indent="-227965">
              <a:lnSpc>
                <a:spcPts val="1515"/>
              </a:lnSpc>
              <a:buFont typeface="Wingdings"/>
              <a:buChar char=""/>
              <a:tabLst>
                <a:tab pos="240665" algn="l"/>
              </a:tabLst>
            </a:pPr>
            <a:r>
              <a:rPr sz="1300" b="1" spc="114" dirty="0">
                <a:latin typeface="Cambria"/>
                <a:cs typeface="Cambria"/>
              </a:rPr>
              <a:t>USB</a:t>
            </a:r>
            <a:r>
              <a:rPr sz="1300" b="1" spc="240" dirty="0">
                <a:latin typeface="Cambria"/>
                <a:cs typeface="Cambria"/>
              </a:rPr>
              <a:t> </a:t>
            </a:r>
            <a:r>
              <a:rPr sz="1300" b="1" dirty="0">
                <a:latin typeface="Cambria"/>
                <a:cs typeface="Cambria"/>
              </a:rPr>
              <a:t>Power</a:t>
            </a:r>
            <a:r>
              <a:rPr sz="1300" b="1" spc="235" dirty="0">
                <a:latin typeface="Cambria"/>
                <a:cs typeface="Cambria"/>
              </a:rPr>
              <a:t> </a:t>
            </a:r>
            <a:r>
              <a:rPr sz="1300" b="1" spc="80" dirty="0">
                <a:latin typeface="Cambria"/>
                <a:cs typeface="Cambria"/>
              </a:rPr>
              <a:t>Supply</a:t>
            </a:r>
            <a:r>
              <a:rPr sz="1300" b="1" spc="220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95" dirty="0">
                <a:latin typeface="Trebuchet MS"/>
                <a:cs typeface="Trebuchet MS"/>
              </a:rPr>
              <a:t> </a:t>
            </a:r>
            <a:r>
              <a:rPr sz="1300" spc="75" dirty="0">
                <a:latin typeface="Cambria"/>
                <a:cs typeface="Cambria"/>
              </a:rPr>
              <a:t>Compatible</a:t>
            </a:r>
            <a:r>
              <a:rPr sz="1300" spc="204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with</a:t>
            </a:r>
            <a:r>
              <a:rPr sz="1300" spc="22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power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spc="110" dirty="0">
                <a:latin typeface="Cambria"/>
                <a:cs typeface="Cambria"/>
              </a:rPr>
              <a:t>banks</a:t>
            </a:r>
            <a:r>
              <a:rPr sz="1300" spc="185" dirty="0">
                <a:latin typeface="Cambria"/>
                <a:cs typeface="Cambria"/>
              </a:rPr>
              <a:t> </a:t>
            </a:r>
            <a:r>
              <a:rPr sz="1300" spc="-25" dirty="0">
                <a:latin typeface="Cambria"/>
                <a:cs typeface="Cambria"/>
              </a:rPr>
              <a:t>for</a:t>
            </a:r>
            <a:endParaRPr sz="1300" dirty="0">
              <a:latin typeface="Cambria"/>
              <a:cs typeface="Cambria"/>
            </a:endParaRPr>
          </a:p>
          <a:p>
            <a:pPr marL="240665">
              <a:lnSpc>
                <a:spcPts val="1555"/>
              </a:lnSpc>
            </a:pPr>
            <a:r>
              <a:rPr sz="1300" spc="45" dirty="0">
                <a:latin typeface="Cambria"/>
                <a:cs typeface="Cambria"/>
              </a:rPr>
              <a:t>portability.</a:t>
            </a:r>
            <a:endParaRPr sz="13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 dirty="0">
              <a:latin typeface="Cambria"/>
              <a:cs typeface="Cambria"/>
            </a:endParaRPr>
          </a:p>
          <a:p>
            <a:pPr marL="12700">
              <a:lnSpc>
                <a:spcPts val="1555"/>
              </a:lnSpc>
            </a:pPr>
            <a:r>
              <a:rPr sz="1300" b="1" spc="90" dirty="0">
                <a:latin typeface="Cambria"/>
                <a:cs typeface="Cambria"/>
              </a:rPr>
              <a:t>Efficiency</a:t>
            </a:r>
            <a:r>
              <a:rPr sz="1300" b="1" spc="150" dirty="0">
                <a:latin typeface="Cambria"/>
                <a:cs typeface="Cambria"/>
              </a:rPr>
              <a:t> </a:t>
            </a:r>
            <a:r>
              <a:rPr sz="1300" b="1" spc="65" dirty="0">
                <a:latin typeface="Cambria"/>
                <a:cs typeface="Cambria"/>
              </a:rPr>
              <a:t>&amp;</a:t>
            </a:r>
            <a:r>
              <a:rPr sz="1300" b="1" spc="150" dirty="0">
                <a:latin typeface="Cambria"/>
                <a:cs typeface="Cambria"/>
              </a:rPr>
              <a:t> </a:t>
            </a:r>
            <a:r>
              <a:rPr sz="1300" b="1" spc="75" dirty="0">
                <a:latin typeface="Cambria"/>
                <a:cs typeface="Cambria"/>
              </a:rPr>
              <a:t>Accuracy:</a:t>
            </a:r>
            <a:endParaRPr sz="1300" dirty="0">
              <a:latin typeface="Cambria"/>
              <a:cs typeface="Cambria"/>
            </a:endParaRPr>
          </a:p>
          <a:p>
            <a:pPr marL="240665" indent="-227965">
              <a:lnSpc>
                <a:spcPts val="1555"/>
              </a:lnSpc>
              <a:buFont typeface="Wingdings"/>
              <a:buChar char=""/>
              <a:tabLst>
                <a:tab pos="240665" algn="l"/>
              </a:tabLst>
            </a:pPr>
            <a:r>
              <a:rPr sz="1300" spc="90" dirty="0">
                <a:latin typeface="Cambria"/>
                <a:cs typeface="Cambria"/>
              </a:rPr>
              <a:t>Reduces</a:t>
            </a:r>
            <a:r>
              <a:rPr sz="1300" spc="110" dirty="0">
                <a:latin typeface="Cambria"/>
                <a:cs typeface="Cambria"/>
              </a:rPr>
              <a:t> </a:t>
            </a:r>
            <a:r>
              <a:rPr sz="1300" spc="105" dirty="0">
                <a:latin typeface="Cambria"/>
                <a:cs typeface="Cambria"/>
              </a:rPr>
              <a:t>manual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labor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counting</a:t>
            </a:r>
            <a:r>
              <a:rPr sz="1300" spc="190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errors.</a:t>
            </a:r>
            <a:endParaRPr sz="1300" dirty="0">
              <a:latin typeface="Cambria"/>
              <a:cs typeface="Cambria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0665" algn="l"/>
              </a:tabLst>
            </a:pPr>
            <a:r>
              <a:rPr sz="1300" spc="60" dirty="0">
                <a:latin typeface="Cambria"/>
                <a:cs typeface="Cambria"/>
              </a:rPr>
              <a:t>Prevents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overstocking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or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understocking</a:t>
            </a:r>
            <a:r>
              <a:rPr sz="1300" spc="18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of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fish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ponds.</a:t>
            </a:r>
            <a:endParaRPr sz="1300" dirty="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7577" y="2207005"/>
            <a:ext cx="3059556" cy="323977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138796" y="6209791"/>
            <a:ext cx="397256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135" dirty="0">
                <a:latin typeface="Cambria"/>
                <a:cs typeface="Cambria"/>
              </a:rPr>
              <a:t>NAURA</a:t>
            </a:r>
            <a:r>
              <a:rPr sz="1400" b="1" i="1" spc="160" dirty="0">
                <a:latin typeface="Cambria"/>
                <a:cs typeface="Cambria"/>
              </a:rPr>
              <a:t> </a:t>
            </a:r>
            <a:r>
              <a:rPr sz="1400" i="1" spc="120" dirty="0">
                <a:latin typeface="Cambria"/>
                <a:cs typeface="Cambria"/>
              </a:rPr>
              <a:t>means</a:t>
            </a:r>
            <a:r>
              <a:rPr sz="1400" i="1" spc="135" dirty="0">
                <a:latin typeface="Cambria"/>
                <a:cs typeface="Cambria"/>
              </a:rPr>
              <a:t> </a:t>
            </a:r>
            <a:r>
              <a:rPr sz="1400" i="1" spc="50" dirty="0">
                <a:latin typeface="Cambria"/>
                <a:cs typeface="Cambria"/>
              </a:rPr>
              <a:t>technological</a:t>
            </a:r>
            <a:r>
              <a:rPr sz="1400" i="1" spc="165" dirty="0">
                <a:latin typeface="Cambria"/>
                <a:cs typeface="Cambria"/>
              </a:rPr>
              <a:t> </a:t>
            </a:r>
            <a:r>
              <a:rPr sz="1400" i="1" spc="105" dirty="0">
                <a:latin typeface="Cambria"/>
                <a:cs typeface="Cambria"/>
              </a:rPr>
              <a:t>devices</a:t>
            </a:r>
            <a:r>
              <a:rPr sz="1400" i="1" spc="110" dirty="0">
                <a:latin typeface="Cambria"/>
                <a:cs typeface="Cambria"/>
              </a:rPr>
              <a:t> </a:t>
            </a:r>
            <a:r>
              <a:rPr sz="1400" i="1" spc="55" dirty="0">
                <a:latin typeface="Cambria"/>
                <a:cs typeface="Cambria"/>
              </a:rPr>
              <a:t>in</a:t>
            </a:r>
            <a:r>
              <a:rPr sz="1400" i="1" spc="135" dirty="0">
                <a:latin typeface="Cambria"/>
                <a:cs typeface="Cambria"/>
              </a:rPr>
              <a:t> </a:t>
            </a:r>
            <a:r>
              <a:rPr sz="1400" i="1" spc="125" dirty="0">
                <a:latin typeface="Cambria"/>
                <a:cs typeface="Cambria"/>
              </a:rPr>
              <a:t>Hausa</a:t>
            </a:r>
            <a:endParaRPr sz="1400">
              <a:latin typeface="Cambria"/>
              <a:cs typeface="Cambr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5600" y="1680145"/>
            <a:ext cx="2010536" cy="429348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43380" y="6617443"/>
            <a:ext cx="3947795" cy="243204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Email: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ahmadmuhammadumarnaura2010@gmail.com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3BEB14-1E8D-54C6-3A4C-6E386323AE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018276" y="6432777"/>
            <a:ext cx="17081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lang="en-US" spc="-50"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18896"/>
            <a:ext cx="5284470" cy="13004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pc="215" dirty="0"/>
              <a:t>Robotic</a:t>
            </a:r>
            <a:r>
              <a:rPr spc="440" dirty="0"/>
              <a:t> </a:t>
            </a:r>
            <a:r>
              <a:rPr spc="215" dirty="0"/>
              <a:t>Prosthetics </a:t>
            </a:r>
            <a:r>
              <a:rPr spc="50" dirty="0"/>
              <a:t>(In</a:t>
            </a:r>
            <a:r>
              <a:rPr spc="445" dirty="0"/>
              <a:t> </a:t>
            </a:r>
            <a:r>
              <a:rPr spc="175" dirty="0"/>
              <a:t>Development)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9716" y="1741677"/>
            <a:ext cx="5166360" cy="279781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266700">
              <a:lnSpc>
                <a:spcPts val="1550"/>
              </a:lnSpc>
              <a:spcBef>
                <a:spcPts val="155"/>
              </a:spcBef>
            </a:pPr>
            <a:r>
              <a:rPr sz="1300" spc="65" dirty="0">
                <a:latin typeface="Cambria"/>
                <a:cs typeface="Cambria"/>
              </a:rPr>
              <a:t>A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high-</a:t>
            </a:r>
            <a:r>
              <a:rPr sz="1300" spc="60" dirty="0">
                <a:latin typeface="Cambria"/>
                <a:cs typeface="Cambria"/>
              </a:rPr>
              <a:t>precision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prosthetic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using</a:t>
            </a:r>
            <a:r>
              <a:rPr sz="1300" spc="175" dirty="0">
                <a:latin typeface="Cambria"/>
                <a:cs typeface="Cambria"/>
              </a:rPr>
              <a:t> </a:t>
            </a:r>
            <a:r>
              <a:rPr sz="1300" b="1" spc="65" dirty="0">
                <a:latin typeface="Cambria"/>
                <a:cs typeface="Cambria"/>
              </a:rPr>
              <a:t>locally</a:t>
            </a:r>
            <a:r>
              <a:rPr sz="1300" b="1" spc="130" dirty="0">
                <a:latin typeface="Cambria"/>
                <a:cs typeface="Cambria"/>
              </a:rPr>
              <a:t> </a:t>
            </a:r>
            <a:r>
              <a:rPr sz="1300" b="1" spc="65" dirty="0">
                <a:latin typeface="Cambria"/>
                <a:cs typeface="Cambria"/>
              </a:rPr>
              <a:t>made</a:t>
            </a:r>
            <a:r>
              <a:rPr sz="1300" b="1" spc="180" dirty="0">
                <a:latin typeface="Cambria"/>
                <a:cs typeface="Cambria"/>
              </a:rPr>
              <a:t> </a:t>
            </a:r>
            <a:r>
              <a:rPr sz="1300" b="1" spc="55" dirty="0">
                <a:latin typeface="Cambria"/>
                <a:cs typeface="Cambria"/>
              </a:rPr>
              <a:t>materials</a:t>
            </a:r>
            <a:r>
              <a:rPr sz="1300" b="1" spc="130" dirty="0">
                <a:latin typeface="Cambria"/>
                <a:cs typeface="Cambria"/>
              </a:rPr>
              <a:t> </a:t>
            </a:r>
            <a:r>
              <a:rPr sz="1300" spc="-25" dirty="0">
                <a:latin typeface="Cambria"/>
                <a:cs typeface="Cambria"/>
              </a:rPr>
              <a:t>to </a:t>
            </a:r>
            <a:r>
              <a:rPr sz="1300" spc="95" dirty="0">
                <a:latin typeface="Cambria"/>
                <a:cs typeface="Cambria"/>
              </a:rPr>
              <a:t>enhance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mobility,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adaptability,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user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comfort.</a:t>
            </a:r>
            <a:endParaRPr sz="13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1300" b="1" spc="100" dirty="0">
                <a:latin typeface="Cambria"/>
                <a:cs typeface="Cambria"/>
              </a:rPr>
              <a:t>Key</a:t>
            </a:r>
            <a:r>
              <a:rPr sz="1300" b="1" spc="150" dirty="0">
                <a:latin typeface="Cambria"/>
                <a:cs typeface="Cambria"/>
              </a:rPr>
              <a:t> </a:t>
            </a:r>
            <a:r>
              <a:rPr sz="1300" b="1" spc="60" dirty="0">
                <a:latin typeface="Cambria"/>
                <a:cs typeface="Cambria"/>
              </a:rPr>
              <a:t>Features:</a:t>
            </a:r>
            <a:endParaRPr sz="1300">
              <a:latin typeface="Cambria"/>
              <a:cs typeface="Cambria"/>
            </a:endParaRPr>
          </a:p>
          <a:p>
            <a:pPr marL="241300" indent="-228600">
              <a:lnSpc>
                <a:spcPts val="1555"/>
              </a:lnSpc>
              <a:buFont typeface="Wingdings"/>
              <a:buChar char=""/>
              <a:tabLst>
                <a:tab pos="241300" algn="l"/>
              </a:tabLst>
            </a:pPr>
            <a:r>
              <a:rPr sz="1300" b="1" spc="65" dirty="0">
                <a:latin typeface="Cambria"/>
                <a:cs typeface="Cambria"/>
              </a:rPr>
              <a:t>Sensor-</a:t>
            </a:r>
            <a:r>
              <a:rPr sz="1300" b="1" spc="70" dirty="0">
                <a:latin typeface="Cambria"/>
                <a:cs typeface="Cambria"/>
              </a:rPr>
              <a:t>Controlled</a:t>
            </a:r>
            <a:r>
              <a:rPr sz="1300" b="1" spc="165" dirty="0">
                <a:latin typeface="Cambria"/>
                <a:cs typeface="Cambria"/>
              </a:rPr>
              <a:t> </a:t>
            </a:r>
            <a:r>
              <a:rPr sz="1300" b="1" spc="80" dirty="0">
                <a:latin typeface="Cambria"/>
                <a:cs typeface="Cambria"/>
              </a:rPr>
              <a:t>Movement</a:t>
            </a:r>
            <a:r>
              <a:rPr sz="1300" b="1" spc="180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45" dirty="0">
                <a:latin typeface="Trebuchet MS"/>
                <a:cs typeface="Trebuchet MS"/>
              </a:rPr>
              <a:t> </a:t>
            </a:r>
            <a:r>
              <a:rPr sz="1300" spc="80" dirty="0">
                <a:latin typeface="Cambria"/>
                <a:cs typeface="Cambria"/>
              </a:rPr>
              <a:t>Detects</a:t>
            </a:r>
            <a:r>
              <a:rPr sz="1300" spc="12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muscle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signals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-25" dirty="0">
                <a:latin typeface="Cambria"/>
                <a:cs typeface="Cambria"/>
              </a:rPr>
              <a:t>for</a:t>
            </a:r>
            <a:endParaRPr sz="1300">
              <a:latin typeface="Cambria"/>
              <a:cs typeface="Cambria"/>
            </a:endParaRPr>
          </a:p>
          <a:p>
            <a:pPr marL="241300">
              <a:lnSpc>
                <a:spcPts val="1555"/>
              </a:lnSpc>
            </a:pPr>
            <a:r>
              <a:rPr sz="1300" spc="85" dirty="0">
                <a:latin typeface="Cambria"/>
                <a:cs typeface="Cambria"/>
              </a:rPr>
              <a:t>natural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motion.</a:t>
            </a:r>
            <a:endParaRPr sz="1300">
              <a:latin typeface="Cambria"/>
              <a:cs typeface="Cambria"/>
            </a:endParaRPr>
          </a:p>
          <a:p>
            <a:pPr marL="241300" marR="114300" indent="-229235">
              <a:lnSpc>
                <a:spcPts val="1550"/>
              </a:lnSpc>
              <a:spcBef>
                <a:spcPts val="75"/>
              </a:spcBef>
              <a:buFont typeface="Wingdings"/>
              <a:buChar char=""/>
              <a:tabLst>
                <a:tab pos="241300" algn="l"/>
              </a:tabLst>
            </a:pPr>
            <a:r>
              <a:rPr sz="1300" b="1" spc="75" dirty="0">
                <a:latin typeface="Cambria"/>
                <a:cs typeface="Cambria"/>
              </a:rPr>
              <a:t>Locally</a:t>
            </a:r>
            <a:r>
              <a:rPr sz="1300" b="1" spc="165" dirty="0">
                <a:latin typeface="Cambria"/>
                <a:cs typeface="Cambria"/>
              </a:rPr>
              <a:t> </a:t>
            </a:r>
            <a:r>
              <a:rPr sz="1300" b="1" spc="60" dirty="0">
                <a:latin typeface="Cambria"/>
                <a:cs typeface="Cambria"/>
              </a:rPr>
              <a:t>Made</a:t>
            </a:r>
            <a:r>
              <a:rPr sz="1300" b="1" spc="240" dirty="0">
                <a:latin typeface="Cambria"/>
                <a:cs typeface="Cambria"/>
              </a:rPr>
              <a:t> </a:t>
            </a:r>
            <a:r>
              <a:rPr sz="1300" b="1" spc="75" dirty="0">
                <a:latin typeface="Cambria"/>
                <a:cs typeface="Cambria"/>
              </a:rPr>
              <a:t>Lightweight</a:t>
            </a:r>
            <a:r>
              <a:rPr sz="1300" b="1" spc="204" dirty="0">
                <a:latin typeface="Cambria"/>
                <a:cs typeface="Cambria"/>
              </a:rPr>
              <a:t> </a:t>
            </a:r>
            <a:r>
              <a:rPr sz="1300" b="1" spc="65" dirty="0">
                <a:latin typeface="Cambria"/>
                <a:cs typeface="Cambria"/>
              </a:rPr>
              <a:t>&amp;</a:t>
            </a:r>
            <a:r>
              <a:rPr sz="1300" b="1" spc="200" dirty="0">
                <a:latin typeface="Cambria"/>
                <a:cs typeface="Cambria"/>
              </a:rPr>
              <a:t> </a:t>
            </a:r>
            <a:r>
              <a:rPr sz="1300" b="1" dirty="0">
                <a:latin typeface="Cambria"/>
                <a:cs typeface="Cambria"/>
              </a:rPr>
              <a:t>Durable</a:t>
            </a:r>
            <a:r>
              <a:rPr sz="1300" b="1" spc="195" dirty="0">
                <a:latin typeface="Cambria"/>
                <a:cs typeface="Cambria"/>
              </a:rPr>
              <a:t> </a:t>
            </a:r>
            <a:r>
              <a:rPr sz="1300" b="1" spc="55" dirty="0">
                <a:latin typeface="Cambria"/>
                <a:cs typeface="Cambria"/>
              </a:rPr>
              <a:t>Materials</a:t>
            </a:r>
            <a:r>
              <a:rPr sz="1300" b="1" spc="195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65" dirty="0">
                <a:latin typeface="Trebuchet MS"/>
                <a:cs typeface="Trebuchet MS"/>
              </a:rPr>
              <a:t> </a:t>
            </a:r>
            <a:r>
              <a:rPr sz="1300" spc="95" dirty="0">
                <a:latin typeface="Cambria"/>
                <a:cs typeface="Cambria"/>
              </a:rPr>
              <a:t>Ensures </a:t>
            </a:r>
            <a:r>
              <a:rPr sz="1300" spc="65" dirty="0">
                <a:latin typeface="Cambria"/>
                <a:cs typeface="Cambria"/>
              </a:rPr>
              <a:t>comfort,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affordability,</a:t>
            </a:r>
            <a:r>
              <a:rPr sz="1300" spc="120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25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extended</a:t>
            </a:r>
            <a:r>
              <a:rPr sz="1300" spc="95" dirty="0">
                <a:latin typeface="Cambria"/>
                <a:cs typeface="Cambria"/>
              </a:rPr>
              <a:t> use.</a:t>
            </a:r>
            <a:endParaRPr sz="1300">
              <a:latin typeface="Cambria"/>
              <a:cs typeface="Cambria"/>
            </a:endParaRPr>
          </a:p>
          <a:p>
            <a:pPr marL="241300" indent="-228600">
              <a:lnSpc>
                <a:spcPts val="1520"/>
              </a:lnSpc>
              <a:buFont typeface="Wingdings"/>
              <a:buChar char=""/>
              <a:tabLst>
                <a:tab pos="241300" algn="l"/>
              </a:tabLst>
            </a:pPr>
            <a:r>
              <a:rPr sz="1300" b="1" spc="80" dirty="0">
                <a:latin typeface="Cambria"/>
                <a:cs typeface="Cambria"/>
              </a:rPr>
              <a:t>Customizable</a:t>
            </a:r>
            <a:r>
              <a:rPr sz="1300" b="1" spc="170" dirty="0">
                <a:latin typeface="Cambria"/>
                <a:cs typeface="Cambria"/>
              </a:rPr>
              <a:t> </a:t>
            </a:r>
            <a:r>
              <a:rPr sz="1300" b="1" spc="105" dirty="0">
                <a:latin typeface="Cambria"/>
                <a:cs typeface="Cambria"/>
              </a:rPr>
              <a:t>Fit</a:t>
            </a:r>
            <a:r>
              <a:rPr sz="1300" b="1" spc="165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40" dirty="0">
                <a:latin typeface="Trebuchet MS"/>
                <a:cs typeface="Trebuchet MS"/>
              </a:rPr>
              <a:t> </a:t>
            </a:r>
            <a:r>
              <a:rPr sz="1300" spc="65" dirty="0">
                <a:latin typeface="Cambria"/>
                <a:cs typeface="Cambria"/>
              </a:rPr>
              <a:t>Adaptable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to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45" dirty="0">
                <a:latin typeface="Cambria"/>
                <a:cs typeface="Cambria"/>
              </a:rPr>
              <a:t>different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users'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needs.</a:t>
            </a:r>
            <a:endParaRPr sz="13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300">
              <a:latin typeface="Cambria"/>
              <a:cs typeface="Cambria"/>
            </a:endParaRPr>
          </a:p>
          <a:p>
            <a:pPr marL="12700" marR="5080">
              <a:lnSpc>
                <a:spcPts val="1550"/>
              </a:lnSpc>
            </a:pPr>
            <a:r>
              <a:rPr sz="1300" b="1" spc="80" dirty="0">
                <a:latin typeface="Cambria"/>
                <a:cs typeface="Cambria"/>
              </a:rPr>
              <a:t>Current</a:t>
            </a:r>
            <a:r>
              <a:rPr sz="1300" b="1" spc="175" dirty="0">
                <a:latin typeface="Cambria"/>
                <a:cs typeface="Cambria"/>
              </a:rPr>
              <a:t> </a:t>
            </a:r>
            <a:r>
              <a:rPr sz="1300" b="1" spc="50" dirty="0">
                <a:latin typeface="Cambria"/>
                <a:cs typeface="Cambria"/>
              </a:rPr>
              <a:t>Progress:</a:t>
            </a:r>
            <a:r>
              <a:rPr sz="1300" b="1" spc="110" dirty="0">
                <a:latin typeface="Cambria"/>
                <a:cs typeface="Cambria"/>
              </a:rPr>
              <a:t> </a:t>
            </a:r>
            <a:r>
              <a:rPr sz="1300" spc="50" dirty="0">
                <a:latin typeface="Cambria"/>
                <a:cs typeface="Cambria"/>
              </a:rPr>
              <a:t>Prototyping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phase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170" dirty="0">
                <a:latin typeface="Trebuchet MS"/>
                <a:cs typeface="Trebuchet MS"/>
              </a:rPr>
              <a:t>–</a:t>
            </a:r>
            <a:r>
              <a:rPr sz="1300" spc="35" dirty="0">
                <a:latin typeface="Trebuchet MS"/>
                <a:cs typeface="Trebuchet MS"/>
              </a:rPr>
              <a:t> </a:t>
            </a:r>
            <a:r>
              <a:rPr sz="1300" spc="60" dirty="0">
                <a:latin typeface="Cambria"/>
                <a:cs typeface="Cambria"/>
              </a:rPr>
              <a:t>Testing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sensor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accuracy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mechanical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structure.</a:t>
            </a:r>
            <a:endParaRPr sz="1300">
              <a:latin typeface="Cambria"/>
              <a:cs typeface="Cambria"/>
            </a:endParaRPr>
          </a:p>
          <a:p>
            <a:pPr marL="12700">
              <a:lnSpc>
                <a:spcPts val="1515"/>
              </a:lnSpc>
            </a:pPr>
            <a:r>
              <a:rPr sz="1300" b="1" spc="85" dirty="0">
                <a:latin typeface="Cambria"/>
                <a:cs typeface="Cambria"/>
              </a:rPr>
              <a:t>Next</a:t>
            </a:r>
            <a:r>
              <a:rPr sz="1300" b="1" spc="145" dirty="0">
                <a:latin typeface="Cambria"/>
                <a:cs typeface="Cambria"/>
              </a:rPr>
              <a:t> </a:t>
            </a:r>
            <a:r>
              <a:rPr sz="1300" b="1" spc="90" dirty="0">
                <a:latin typeface="Cambria"/>
                <a:cs typeface="Cambria"/>
              </a:rPr>
              <a:t>Steps:</a:t>
            </a:r>
            <a:r>
              <a:rPr sz="1300" b="1" spc="145" dirty="0">
                <a:latin typeface="Cambria"/>
                <a:cs typeface="Cambria"/>
              </a:rPr>
              <a:t> </a:t>
            </a:r>
            <a:r>
              <a:rPr sz="1300" spc="105" dirty="0">
                <a:latin typeface="Cambria"/>
                <a:cs typeface="Cambria"/>
              </a:rPr>
              <a:t>Enhancing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user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adaptability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35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refining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45" dirty="0">
                <a:latin typeface="Cambria"/>
                <a:cs typeface="Cambria"/>
              </a:rPr>
              <a:t>control</a:t>
            </a:r>
            <a:endParaRPr sz="1300">
              <a:latin typeface="Cambria"/>
              <a:cs typeface="Cambria"/>
            </a:endParaRPr>
          </a:p>
          <a:p>
            <a:pPr marL="12700">
              <a:lnSpc>
                <a:spcPts val="1555"/>
              </a:lnSpc>
            </a:pPr>
            <a:r>
              <a:rPr sz="1300" spc="65" dirty="0">
                <a:latin typeface="Cambria"/>
                <a:cs typeface="Cambria"/>
              </a:rPr>
              <a:t>algorithms.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9913" y="1335024"/>
            <a:ext cx="5522086" cy="47208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16939" y="6432777"/>
            <a:ext cx="3947795" cy="388568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970530">
              <a:lnSpc>
                <a:spcPts val="1400"/>
              </a:lnSpc>
              <a:spcBef>
                <a:spcPts val="30"/>
              </a:spcBef>
            </a:pPr>
            <a:endParaRPr lang="en-US" sz="1200" dirty="0">
              <a:latin typeface="Calibri"/>
              <a:cs typeface="Calibri"/>
            </a:endParaRPr>
          </a:p>
          <a:p>
            <a:pPr marL="12700">
              <a:lnSpc>
                <a:spcPts val="1639"/>
              </a:lnSpc>
            </a:pPr>
            <a:r>
              <a:rPr sz="1400" dirty="0">
                <a:latin typeface="Calibri"/>
                <a:cs typeface="Calibri"/>
              </a:rPr>
              <a:t>Email: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3"/>
              </a:rPr>
              <a:t>ahmadmuhammadumarnaura2010@gmail.com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B63C8-AF8F-1331-6C5F-17928CE30F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018276" y="6432777"/>
            <a:ext cx="17081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lang="en-US" spc="-50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18896"/>
            <a:ext cx="6194425" cy="13004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pc="325" dirty="0"/>
              <a:t>Code</a:t>
            </a:r>
            <a:r>
              <a:rPr spc="420" dirty="0"/>
              <a:t> </a:t>
            </a:r>
            <a:r>
              <a:rPr spc="235" dirty="0"/>
              <a:t>Optimization </a:t>
            </a:r>
            <a:r>
              <a:rPr spc="210" dirty="0"/>
              <a:t>(Ongoing</a:t>
            </a:r>
            <a:r>
              <a:rPr spc="459" dirty="0"/>
              <a:t> </a:t>
            </a:r>
            <a:r>
              <a:rPr spc="180" dirty="0"/>
              <a:t>Applications)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75715" y="1857248"/>
            <a:ext cx="9840569" cy="22333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05" dirty="0"/>
              <a:t>Enhancing</a:t>
            </a:r>
            <a:r>
              <a:rPr spc="204" dirty="0"/>
              <a:t> </a:t>
            </a:r>
            <a:r>
              <a:rPr spc="70" dirty="0"/>
              <a:t>performance,</a:t>
            </a:r>
            <a:r>
              <a:rPr spc="135" dirty="0"/>
              <a:t> </a:t>
            </a:r>
            <a:r>
              <a:rPr spc="65" dirty="0"/>
              <a:t>memory</a:t>
            </a:r>
            <a:r>
              <a:rPr spc="150" dirty="0"/>
              <a:t> </a:t>
            </a:r>
            <a:r>
              <a:rPr spc="60" dirty="0"/>
              <a:t>efficiency,</a:t>
            </a:r>
            <a:r>
              <a:rPr spc="145" dirty="0"/>
              <a:t> </a:t>
            </a:r>
            <a:r>
              <a:rPr spc="100" dirty="0"/>
              <a:t>and</a:t>
            </a:r>
            <a:r>
              <a:rPr spc="170" dirty="0"/>
              <a:t> </a:t>
            </a:r>
            <a:r>
              <a:rPr dirty="0"/>
              <a:t>power</a:t>
            </a:r>
            <a:r>
              <a:rPr spc="160" dirty="0"/>
              <a:t> </a:t>
            </a:r>
            <a:r>
              <a:rPr spc="80" dirty="0"/>
              <a:t>consumption</a:t>
            </a:r>
            <a:r>
              <a:rPr spc="229" dirty="0"/>
              <a:t> </a:t>
            </a:r>
            <a:r>
              <a:rPr spc="65" dirty="0"/>
              <a:t>by</a:t>
            </a:r>
            <a:r>
              <a:rPr spc="160" dirty="0"/>
              <a:t> </a:t>
            </a:r>
            <a:r>
              <a:rPr spc="65" dirty="0"/>
              <a:t>replacing</a:t>
            </a:r>
            <a:r>
              <a:rPr spc="160" dirty="0"/>
              <a:t> </a:t>
            </a:r>
            <a:r>
              <a:rPr spc="65" dirty="0"/>
              <a:t>Arduino</a:t>
            </a:r>
            <a:r>
              <a:rPr spc="204" dirty="0"/>
              <a:t> </a:t>
            </a:r>
            <a:r>
              <a:rPr spc="50" dirty="0"/>
              <a:t>libraries</a:t>
            </a:r>
            <a:r>
              <a:rPr spc="145" dirty="0"/>
              <a:t> </a:t>
            </a:r>
            <a:r>
              <a:rPr dirty="0"/>
              <a:t>with</a:t>
            </a:r>
            <a:r>
              <a:rPr spc="254" dirty="0"/>
              <a:t> </a:t>
            </a:r>
            <a:r>
              <a:rPr b="1" spc="65" dirty="0">
                <a:latin typeface="Cambria"/>
                <a:cs typeface="Cambria"/>
              </a:rPr>
              <a:t>direct</a:t>
            </a:r>
            <a:r>
              <a:rPr b="1" spc="195" dirty="0">
                <a:latin typeface="Cambria"/>
                <a:cs typeface="Cambria"/>
              </a:rPr>
              <a:t> </a:t>
            </a:r>
            <a:r>
              <a:rPr b="1" spc="85" dirty="0">
                <a:latin typeface="Cambria"/>
                <a:cs typeface="Cambria"/>
              </a:rPr>
              <a:t>AVR-</a:t>
            </a:r>
            <a:r>
              <a:rPr b="1" spc="165" dirty="0">
                <a:latin typeface="Cambria"/>
                <a:cs typeface="Cambria"/>
              </a:rPr>
              <a:t>GCC</a:t>
            </a:r>
          </a:p>
          <a:p>
            <a:pPr marL="12700">
              <a:lnSpc>
                <a:spcPts val="1555"/>
              </a:lnSpc>
            </a:pPr>
            <a:r>
              <a:rPr b="1" spc="60" dirty="0">
                <a:latin typeface="Cambria"/>
                <a:cs typeface="Cambria"/>
              </a:rPr>
              <a:t>programming</a:t>
            </a:r>
            <a:r>
              <a:rPr b="1" spc="170" dirty="0">
                <a:latin typeface="Cambria"/>
                <a:cs typeface="Cambria"/>
              </a:rPr>
              <a:t> </a:t>
            </a:r>
            <a:r>
              <a:rPr spc="55" dirty="0"/>
              <a:t>(implemented</a:t>
            </a:r>
            <a:r>
              <a:rPr spc="95" dirty="0"/>
              <a:t> </a:t>
            </a:r>
            <a:r>
              <a:rPr spc="70" dirty="0"/>
              <a:t>in</a:t>
            </a:r>
            <a:r>
              <a:rPr spc="135" dirty="0"/>
              <a:t> </a:t>
            </a:r>
            <a:r>
              <a:rPr spc="70" dirty="0"/>
              <a:t>Arduino</a:t>
            </a:r>
            <a:r>
              <a:rPr spc="170" dirty="0"/>
              <a:t> </a:t>
            </a:r>
            <a:r>
              <a:rPr spc="50" dirty="0"/>
              <a:t>led</a:t>
            </a:r>
            <a:r>
              <a:rPr spc="105" dirty="0"/>
              <a:t> </a:t>
            </a:r>
            <a:r>
              <a:rPr spc="75" dirty="0"/>
              <a:t>blink</a:t>
            </a:r>
            <a:r>
              <a:rPr spc="135" dirty="0"/>
              <a:t> </a:t>
            </a:r>
            <a:r>
              <a:rPr spc="55" dirty="0"/>
              <a:t>code</a:t>
            </a:r>
            <a:r>
              <a:rPr spc="135" dirty="0"/>
              <a:t> </a:t>
            </a:r>
            <a:r>
              <a:rPr spc="100" dirty="0"/>
              <a:t>and</a:t>
            </a:r>
            <a:r>
              <a:rPr spc="135" dirty="0"/>
              <a:t> </a:t>
            </a:r>
            <a:r>
              <a:rPr spc="65" dirty="0"/>
              <a:t>watchdog</a:t>
            </a:r>
            <a:r>
              <a:rPr spc="140" dirty="0"/>
              <a:t> </a:t>
            </a:r>
            <a:r>
              <a:rPr spc="-10" dirty="0"/>
              <a:t>timer)</a:t>
            </a:r>
          </a:p>
          <a:p>
            <a:pPr marL="12700">
              <a:lnSpc>
                <a:spcPts val="1555"/>
              </a:lnSpc>
            </a:pPr>
            <a:r>
              <a:rPr spc="95" dirty="0"/>
              <a:t>.</a:t>
            </a: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b="1" spc="100" dirty="0">
                <a:latin typeface="Cambria"/>
                <a:cs typeface="Cambria"/>
              </a:rPr>
              <a:t>Key</a:t>
            </a:r>
            <a:r>
              <a:rPr b="1" spc="150" dirty="0">
                <a:latin typeface="Cambria"/>
                <a:cs typeface="Cambria"/>
              </a:rPr>
              <a:t> </a:t>
            </a:r>
            <a:r>
              <a:rPr b="1" spc="60" dirty="0">
                <a:latin typeface="Cambria"/>
                <a:cs typeface="Cambria"/>
              </a:rPr>
              <a:t>Improvements:</a:t>
            </a:r>
          </a:p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1300" algn="l"/>
              </a:tabLst>
            </a:pPr>
            <a:r>
              <a:rPr b="1" spc="75" dirty="0">
                <a:latin typeface="Cambria"/>
                <a:cs typeface="Cambria"/>
              </a:rPr>
              <a:t>Reduced</a:t>
            </a:r>
            <a:r>
              <a:rPr b="1" spc="180" dirty="0">
                <a:latin typeface="Cambria"/>
                <a:cs typeface="Cambria"/>
              </a:rPr>
              <a:t> </a:t>
            </a:r>
            <a:r>
              <a:rPr b="1" spc="70" dirty="0">
                <a:latin typeface="Cambria"/>
                <a:cs typeface="Cambria"/>
              </a:rPr>
              <a:t>Memory</a:t>
            </a:r>
            <a:r>
              <a:rPr b="1" spc="170" dirty="0">
                <a:latin typeface="Cambria"/>
                <a:cs typeface="Cambria"/>
              </a:rPr>
              <a:t> </a:t>
            </a:r>
            <a:r>
              <a:rPr b="1" spc="65" dirty="0">
                <a:latin typeface="Cambria"/>
                <a:cs typeface="Cambria"/>
              </a:rPr>
              <a:t>Usage</a:t>
            </a:r>
            <a:r>
              <a:rPr b="1" spc="150" dirty="0">
                <a:latin typeface="Cambria"/>
                <a:cs typeface="Cambria"/>
              </a:rPr>
              <a:t> </a:t>
            </a:r>
            <a:r>
              <a:rPr spc="170" dirty="0">
                <a:latin typeface="Trebuchet MS"/>
                <a:cs typeface="Trebuchet MS"/>
              </a:rPr>
              <a:t>–</a:t>
            </a:r>
            <a:r>
              <a:rPr spc="30" dirty="0">
                <a:latin typeface="Trebuchet MS"/>
                <a:cs typeface="Trebuchet MS"/>
              </a:rPr>
              <a:t> </a:t>
            </a:r>
            <a:r>
              <a:rPr spc="100" dirty="0"/>
              <a:t>Flash</a:t>
            </a:r>
            <a:r>
              <a:rPr spc="150" dirty="0"/>
              <a:t> </a:t>
            </a:r>
            <a:r>
              <a:rPr spc="65" dirty="0"/>
              <a:t>memory</a:t>
            </a:r>
            <a:r>
              <a:rPr spc="135" dirty="0"/>
              <a:t> </a:t>
            </a:r>
            <a:r>
              <a:rPr spc="75" dirty="0"/>
              <a:t>reduced</a:t>
            </a:r>
            <a:r>
              <a:rPr spc="100" dirty="0"/>
              <a:t> </a:t>
            </a:r>
            <a:r>
              <a:rPr spc="65" dirty="0"/>
              <a:t>by</a:t>
            </a:r>
            <a:r>
              <a:rPr spc="140" dirty="0"/>
              <a:t> </a:t>
            </a:r>
            <a:r>
              <a:rPr spc="70" dirty="0"/>
              <a:t>80%,</a:t>
            </a:r>
            <a:r>
              <a:rPr spc="140" dirty="0"/>
              <a:t> </a:t>
            </a:r>
            <a:r>
              <a:rPr spc="45" dirty="0"/>
              <a:t>allowing</a:t>
            </a:r>
            <a:r>
              <a:rPr spc="150" dirty="0"/>
              <a:t> </a:t>
            </a:r>
            <a:r>
              <a:rPr lang="en-US" spc="150" dirty="0"/>
              <a:t>room for </a:t>
            </a:r>
            <a:r>
              <a:rPr lang="en-US" spc="60" dirty="0"/>
              <a:t>more complex embedded tasks</a:t>
            </a:r>
            <a:r>
              <a:rPr spc="70" dirty="0"/>
              <a:t>.</a:t>
            </a:r>
          </a:p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1300" algn="l"/>
              </a:tabLst>
            </a:pPr>
            <a:r>
              <a:rPr b="1" spc="70" dirty="0">
                <a:latin typeface="Cambria"/>
                <a:cs typeface="Cambria"/>
              </a:rPr>
              <a:t>Faster</a:t>
            </a:r>
            <a:r>
              <a:rPr b="1" spc="180" dirty="0">
                <a:latin typeface="Cambria"/>
                <a:cs typeface="Cambria"/>
              </a:rPr>
              <a:t> </a:t>
            </a:r>
            <a:r>
              <a:rPr b="1" spc="95" dirty="0">
                <a:latin typeface="Cambria"/>
                <a:cs typeface="Cambria"/>
              </a:rPr>
              <a:t>Execution</a:t>
            </a:r>
            <a:r>
              <a:rPr b="1" spc="140" dirty="0">
                <a:latin typeface="Cambria"/>
                <a:cs typeface="Cambria"/>
              </a:rPr>
              <a:t> </a:t>
            </a:r>
            <a:r>
              <a:rPr spc="170" dirty="0">
                <a:latin typeface="Trebuchet MS"/>
                <a:cs typeface="Trebuchet MS"/>
              </a:rPr>
              <a:t>–</a:t>
            </a:r>
            <a:r>
              <a:rPr spc="40" dirty="0">
                <a:latin typeface="Trebuchet MS"/>
                <a:cs typeface="Trebuchet MS"/>
              </a:rPr>
              <a:t> </a:t>
            </a:r>
            <a:r>
              <a:rPr spc="50" dirty="0"/>
              <a:t>Fewer</a:t>
            </a:r>
            <a:r>
              <a:rPr spc="125" dirty="0"/>
              <a:t> </a:t>
            </a:r>
            <a:r>
              <a:rPr spc="65" dirty="0"/>
              <a:t>processing</a:t>
            </a:r>
            <a:r>
              <a:rPr spc="150" dirty="0"/>
              <a:t> </a:t>
            </a:r>
            <a:r>
              <a:rPr spc="65" dirty="0"/>
              <a:t>cycles</a:t>
            </a:r>
            <a:r>
              <a:rPr spc="140" dirty="0"/>
              <a:t> </a:t>
            </a:r>
            <a:r>
              <a:rPr dirty="0"/>
              <a:t>for</a:t>
            </a:r>
            <a:r>
              <a:rPr spc="155" dirty="0"/>
              <a:t> </a:t>
            </a:r>
            <a:r>
              <a:rPr spc="60" dirty="0"/>
              <a:t>real-</a:t>
            </a:r>
            <a:r>
              <a:rPr spc="55" dirty="0"/>
              <a:t>time</a:t>
            </a:r>
            <a:r>
              <a:rPr spc="155" dirty="0"/>
              <a:t> </a:t>
            </a:r>
            <a:r>
              <a:rPr spc="60" dirty="0"/>
              <a:t>performance.</a:t>
            </a:r>
          </a:p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1300" algn="l"/>
              </a:tabLst>
            </a:pPr>
            <a:r>
              <a:rPr b="1" dirty="0">
                <a:latin typeface="Cambria"/>
                <a:cs typeface="Cambria"/>
              </a:rPr>
              <a:t>Lower</a:t>
            </a:r>
            <a:r>
              <a:rPr b="1" spc="195" dirty="0">
                <a:latin typeface="Cambria"/>
                <a:cs typeface="Cambria"/>
              </a:rPr>
              <a:t> </a:t>
            </a:r>
            <a:r>
              <a:rPr b="1" dirty="0">
                <a:latin typeface="Cambria"/>
                <a:cs typeface="Cambria"/>
              </a:rPr>
              <a:t>Power</a:t>
            </a:r>
            <a:r>
              <a:rPr b="1" spc="200" dirty="0">
                <a:latin typeface="Cambria"/>
                <a:cs typeface="Cambria"/>
              </a:rPr>
              <a:t> </a:t>
            </a:r>
            <a:r>
              <a:rPr b="1" spc="85" dirty="0">
                <a:latin typeface="Cambria"/>
                <a:cs typeface="Cambria"/>
              </a:rPr>
              <a:t>Consumption</a:t>
            </a:r>
            <a:r>
              <a:rPr b="1" spc="200" dirty="0">
                <a:latin typeface="Cambria"/>
                <a:cs typeface="Cambria"/>
              </a:rPr>
              <a:t> </a:t>
            </a:r>
            <a:r>
              <a:rPr spc="170" dirty="0">
                <a:latin typeface="Trebuchet MS"/>
                <a:cs typeface="Trebuchet MS"/>
              </a:rPr>
              <a:t>–</a:t>
            </a:r>
            <a:r>
              <a:rPr spc="70" dirty="0">
                <a:latin typeface="Trebuchet MS"/>
                <a:cs typeface="Trebuchet MS"/>
              </a:rPr>
              <a:t> </a:t>
            </a:r>
            <a:r>
              <a:rPr spc="65" dirty="0"/>
              <a:t>Optimized</a:t>
            </a:r>
            <a:r>
              <a:rPr spc="160" dirty="0"/>
              <a:t> </a:t>
            </a:r>
            <a:r>
              <a:rPr spc="55" dirty="0"/>
              <a:t>code</a:t>
            </a:r>
            <a:r>
              <a:rPr spc="170" dirty="0"/>
              <a:t> </a:t>
            </a:r>
            <a:r>
              <a:rPr spc="70" dirty="0"/>
              <a:t>minimizes</a:t>
            </a:r>
            <a:r>
              <a:rPr spc="170" dirty="0"/>
              <a:t> </a:t>
            </a:r>
            <a:r>
              <a:rPr spc="150" dirty="0"/>
              <a:t>CPU</a:t>
            </a:r>
            <a:r>
              <a:rPr spc="155" dirty="0"/>
              <a:t> </a:t>
            </a:r>
            <a:r>
              <a:rPr spc="60" dirty="0"/>
              <a:t>activity,</a:t>
            </a:r>
            <a:r>
              <a:rPr spc="190" dirty="0"/>
              <a:t> </a:t>
            </a:r>
            <a:r>
              <a:rPr spc="70" dirty="0"/>
              <a:t>extending</a:t>
            </a:r>
            <a:r>
              <a:rPr spc="150" dirty="0"/>
              <a:t> </a:t>
            </a:r>
            <a:r>
              <a:rPr spc="60" dirty="0"/>
              <a:t>battery</a:t>
            </a:r>
            <a:r>
              <a:rPr spc="155" dirty="0"/>
              <a:t> </a:t>
            </a:r>
            <a:r>
              <a:rPr spc="35" dirty="0"/>
              <a:t>life.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pc="35" dirty="0"/>
          </a:p>
          <a:p>
            <a:pPr marL="12700">
              <a:lnSpc>
                <a:spcPts val="1555"/>
              </a:lnSpc>
            </a:pPr>
            <a:r>
              <a:rPr b="1" spc="65" dirty="0">
                <a:latin typeface="Cambria"/>
                <a:cs typeface="Cambria"/>
              </a:rPr>
              <a:t>Application</a:t>
            </a:r>
            <a:r>
              <a:rPr b="1" spc="180" dirty="0">
                <a:latin typeface="Cambria"/>
                <a:cs typeface="Cambria"/>
              </a:rPr>
              <a:t> </a:t>
            </a:r>
            <a:r>
              <a:rPr b="1" spc="40" dirty="0">
                <a:latin typeface="Cambria"/>
                <a:cs typeface="Cambria"/>
              </a:rPr>
              <a:t>Areas:</a:t>
            </a:r>
          </a:p>
          <a:p>
            <a:pPr marL="88265" indent="-85725">
              <a:lnSpc>
                <a:spcPts val="1555"/>
              </a:lnSpc>
              <a:buSzPct val="84615"/>
              <a:buFont typeface="Trebuchet MS"/>
              <a:buChar char="•"/>
              <a:tabLst>
                <a:tab pos="88900" algn="l"/>
              </a:tabLst>
            </a:pPr>
            <a:r>
              <a:rPr dirty="0"/>
              <a:t>Low-power</a:t>
            </a:r>
            <a:r>
              <a:rPr spc="310" dirty="0"/>
              <a:t> </a:t>
            </a:r>
            <a:r>
              <a:rPr spc="65" dirty="0"/>
              <a:t>embedded</a:t>
            </a:r>
            <a:r>
              <a:rPr spc="260" dirty="0"/>
              <a:t> </a:t>
            </a:r>
            <a:r>
              <a:rPr spc="80" dirty="0"/>
              <a:t>systems.</a:t>
            </a:r>
          </a:p>
          <a:p>
            <a:pPr marL="88265" indent="-85725">
              <a:lnSpc>
                <a:spcPct val="100000"/>
              </a:lnSpc>
              <a:buSzPct val="84615"/>
              <a:buFont typeface="Trebuchet MS"/>
              <a:buChar char="•"/>
              <a:tabLst>
                <a:tab pos="88900" algn="l"/>
              </a:tabLst>
            </a:pPr>
            <a:r>
              <a:rPr spc="80" dirty="0"/>
              <a:t>High-</a:t>
            </a:r>
            <a:r>
              <a:rPr spc="65" dirty="0"/>
              <a:t>performance</a:t>
            </a:r>
            <a:r>
              <a:rPr spc="165" dirty="0"/>
              <a:t> </a:t>
            </a:r>
            <a:r>
              <a:rPr spc="60" dirty="0"/>
              <a:t>real-</a:t>
            </a:r>
            <a:r>
              <a:rPr spc="55" dirty="0"/>
              <a:t>time</a:t>
            </a:r>
            <a:r>
              <a:rPr spc="145" dirty="0"/>
              <a:t> </a:t>
            </a:r>
            <a:r>
              <a:rPr spc="65" dirty="0"/>
              <a:t>applications.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4760" y="4223797"/>
            <a:ext cx="7958708" cy="234466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6319" y="6443553"/>
            <a:ext cx="3947795" cy="388568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970530">
              <a:lnSpc>
                <a:spcPts val="1400"/>
              </a:lnSpc>
              <a:spcBef>
                <a:spcPts val="30"/>
              </a:spcBef>
            </a:pPr>
            <a:endParaRPr lang="en-US" sz="1200" dirty="0">
              <a:latin typeface="Calibri"/>
              <a:cs typeface="Calibri"/>
            </a:endParaRPr>
          </a:p>
          <a:p>
            <a:pPr marL="12700">
              <a:lnSpc>
                <a:spcPts val="1639"/>
              </a:lnSpc>
            </a:pPr>
            <a:r>
              <a:rPr sz="1400" dirty="0">
                <a:latin typeface="Calibri"/>
                <a:cs typeface="Calibri"/>
              </a:rPr>
              <a:t>Email: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3"/>
              </a:rPr>
              <a:t>ahmadmuhammadumarnaura2010@gmail.com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9751D-4565-C681-AD82-D4DFF3FFAD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010592" y="6578477"/>
            <a:ext cx="17081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lang="en-US" spc="-50" dirty="0"/>
              <a:t>7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14055C4A-A67E-A392-A9DE-AC4D8EF33624}"/>
              </a:ext>
            </a:extLst>
          </p:cNvPr>
          <p:cNvSpPr txBox="1"/>
          <p:nvPr/>
        </p:nvSpPr>
        <p:spPr>
          <a:xfrm>
            <a:off x="2590800" y="4007569"/>
            <a:ext cx="5105400" cy="20621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970530" algn="l">
              <a:lnSpc>
                <a:spcPts val="1400"/>
              </a:lnSpc>
              <a:spcBef>
                <a:spcPts val="30"/>
              </a:spcBef>
            </a:pPr>
            <a:r>
              <a:rPr lang="en-US" sz="2000" dirty="0">
                <a:latin typeface="Calibri"/>
                <a:cs typeface="Calibri"/>
              </a:rPr>
              <a:t>Test Code: LED Blink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1A99878-B3B0-00D2-E47E-8A74BC3237DD}"/>
              </a:ext>
            </a:extLst>
          </p:cNvPr>
          <p:cNvSpPr/>
          <p:nvPr/>
        </p:nvSpPr>
        <p:spPr>
          <a:xfrm>
            <a:off x="8686800" y="3092484"/>
            <a:ext cx="3188941" cy="1205748"/>
          </a:xfrm>
          <a:prstGeom prst="wedgeEllipseCallout">
            <a:avLst>
              <a:gd name="adj1" fmla="val -47248"/>
              <a:gd name="adj2" fmla="val 93477"/>
            </a:avLst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Arduino-Code: program space </a:t>
            </a:r>
          </a:p>
          <a:p>
            <a:pPr algn="ctr"/>
            <a:r>
              <a:rPr lang="en-US" dirty="0"/>
              <a:t>924 bytes</a:t>
            </a:r>
            <a:endParaRPr lang="en-NG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C264E66-362B-00BE-BA24-F550E4F2C309}"/>
              </a:ext>
            </a:extLst>
          </p:cNvPr>
          <p:cNvSpPr/>
          <p:nvPr/>
        </p:nvSpPr>
        <p:spPr>
          <a:xfrm>
            <a:off x="8763000" y="4953000"/>
            <a:ext cx="3429000" cy="1205748"/>
          </a:xfrm>
          <a:prstGeom prst="wedgeEllipseCallout">
            <a:avLst>
              <a:gd name="adj1" fmla="val -66156"/>
              <a:gd name="adj2" fmla="val 27656"/>
            </a:avLst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AVR-GCC Code:</a:t>
            </a:r>
          </a:p>
          <a:p>
            <a:pPr algn="ctr"/>
            <a:r>
              <a:rPr lang="en-US" dirty="0"/>
              <a:t>program space </a:t>
            </a:r>
          </a:p>
          <a:p>
            <a:pPr algn="ctr"/>
            <a:r>
              <a:rPr lang="en-US" dirty="0"/>
              <a:t>162 bytes</a:t>
            </a:r>
            <a:endParaRPr lang="en-NG" dirty="0"/>
          </a:p>
          <a:p>
            <a:pPr algn="ctr"/>
            <a:endParaRPr lang="en-NG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290" dirty="0"/>
              <a:t>Solar</a:t>
            </a:r>
            <a:r>
              <a:rPr spc="445" dirty="0"/>
              <a:t> </a:t>
            </a:r>
            <a:r>
              <a:rPr spc="250" dirty="0"/>
              <a:t>Thermal</a:t>
            </a:r>
            <a:r>
              <a:rPr spc="430" dirty="0"/>
              <a:t> </a:t>
            </a:r>
            <a:r>
              <a:rPr spc="235" dirty="0"/>
              <a:t>Thruster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76324" y="1954479"/>
            <a:ext cx="5996305" cy="2007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80" dirty="0">
                <a:latin typeface="Cambria"/>
                <a:cs typeface="Cambria"/>
              </a:rPr>
              <a:t>Unlocking</a:t>
            </a:r>
            <a:r>
              <a:rPr sz="1300" spc="180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the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future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of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sustainable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80" dirty="0">
                <a:latin typeface="Cambria"/>
                <a:cs typeface="Cambria"/>
              </a:rPr>
              <a:t>space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exploration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using</a:t>
            </a:r>
            <a:r>
              <a:rPr sz="1300" spc="170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fluid-</a:t>
            </a:r>
            <a:r>
              <a:rPr sz="1300" spc="60" dirty="0">
                <a:latin typeface="Cambria"/>
                <a:cs typeface="Cambria"/>
              </a:rPr>
              <a:t>agnostic</a:t>
            </a:r>
            <a:endParaRPr sz="13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spc="55" dirty="0">
                <a:latin typeface="Cambria"/>
                <a:cs typeface="Cambria"/>
              </a:rPr>
              <a:t>propellants(water,</a:t>
            </a:r>
            <a:r>
              <a:rPr sz="1300" spc="125" dirty="0">
                <a:latin typeface="Cambria"/>
                <a:cs typeface="Cambria"/>
              </a:rPr>
              <a:t> </a:t>
            </a:r>
            <a:r>
              <a:rPr sz="1300" spc="95" dirty="0">
                <a:latin typeface="Cambria"/>
                <a:cs typeface="Cambria"/>
              </a:rPr>
              <a:t>ammonia,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methane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-20" dirty="0">
                <a:latin typeface="Cambria"/>
                <a:cs typeface="Cambria"/>
              </a:rPr>
              <a:t>etc.)</a:t>
            </a:r>
            <a:endParaRPr sz="13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Cambria"/>
              <a:cs typeface="Cambria"/>
            </a:endParaRPr>
          </a:p>
          <a:p>
            <a:pPr marL="12700">
              <a:lnSpc>
                <a:spcPts val="1555"/>
              </a:lnSpc>
            </a:pPr>
            <a:r>
              <a:rPr sz="1300" b="1" spc="100" dirty="0">
                <a:latin typeface="Cambria"/>
                <a:cs typeface="Cambria"/>
              </a:rPr>
              <a:t>Key</a:t>
            </a:r>
            <a:r>
              <a:rPr sz="1300" b="1" spc="150" dirty="0">
                <a:latin typeface="Cambria"/>
                <a:cs typeface="Cambria"/>
              </a:rPr>
              <a:t> </a:t>
            </a:r>
            <a:r>
              <a:rPr sz="1300" b="1" spc="60" dirty="0">
                <a:latin typeface="Cambria"/>
                <a:cs typeface="Cambria"/>
              </a:rPr>
              <a:t>Improvements:</a:t>
            </a:r>
            <a:endParaRPr sz="1300">
              <a:latin typeface="Cambria"/>
              <a:cs typeface="Cambria"/>
            </a:endParaRPr>
          </a:p>
          <a:p>
            <a:pPr marL="240665" indent="-227965">
              <a:lnSpc>
                <a:spcPts val="1555"/>
              </a:lnSpc>
              <a:buFont typeface="Wingdings"/>
              <a:buChar char=""/>
              <a:tabLst>
                <a:tab pos="240665" algn="l"/>
              </a:tabLst>
            </a:pPr>
            <a:r>
              <a:rPr sz="1300" spc="75" dirty="0">
                <a:latin typeface="Cambria"/>
                <a:cs typeface="Cambria"/>
              </a:rPr>
              <a:t>Mission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70" dirty="0">
                <a:latin typeface="Cambria"/>
                <a:cs typeface="Cambria"/>
              </a:rPr>
              <a:t>scenario</a:t>
            </a:r>
            <a:r>
              <a:rPr sz="1300" spc="125" dirty="0">
                <a:latin typeface="Cambria"/>
                <a:cs typeface="Cambria"/>
              </a:rPr>
              <a:t> </a:t>
            </a:r>
            <a:r>
              <a:rPr sz="1300" spc="45" dirty="0">
                <a:latin typeface="Cambria"/>
                <a:cs typeface="Cambria"/>
              </a:rPr>
              <a:t>development</a:t>
            </a:r>
            <a:endParaRPr sz="1300">
              <a:latin typeface="Cambria"/>
              <a:cs typeface="Cambria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0665" algn="l"/>
              </a:tabLst>
            </a:pPr>
            <a:r>
              <a:rPr sz="1300" spc="55" dirty="0">
                <a:latin typeface="Cambria"/>
                <a:cs typeface="Cambria"/>
              </a:rPr>
              <a:t>Propellant</a:t>
            </a:r>
            <a:r>
              <a:rPr sz="1300" spc="140" dirty="0">
                <a:latin typeface="Cambria"/>
                <a:cs typeface="Cambria"/>
              </a:rPr>
              <a:t> </a:t>
            </a:r>
            <a:r>
              <a:rPr sz="1300" spc="65" dirty="0">
                <a:latin typeface="Cambria"/>
                <a:cs typeface="Cambria"/>
              </a:rPr>
              <a:t>trade-</a:t>
            </a:r>
            <a:r>
              <a:rPr sz="1300" dirty="0">
                <a:latin typeface="Cambria"/>
                <a:cs typeface="Cambria"/>
              </a:rPr>
              <a:t>off</a:t>
            </a:r>
            <a:r>
              <a:rPr sz="1300" spc="12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(in</a:t>
            </a:r>
            <a:r>
              <a:rPr sz="1300" spc="165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specific</a:t>
            </a:r>
            <a:r>
              <a:rPr sz="1300" spc="125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impulse,</a:t>
            </a:r>
            <a:r>
              <a:rPr sz="1300" spc="150" dirty="0">
                <a:latin typeface="Cambria"/>
                <a:cs typeface="Cambria"/>
              </a:rPr>
              <a:t> </a:t>
            </a:r>
            <a:r>
              <a:rPr sz="1300" spc="90" dirty="0">
                <a:latin typeface="Cambria"/>
                <a:cs typeface="Cambria"/>
              </a:rPr>
              <a:t>thrust</a:t>
            </a:r>
            <a:r>
              <a:rPr sz="1300" spc="195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5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availability)</a:t>
            </a:r>
            <a:endParaRPr sz="13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Cambria"/>
              <a:cs typeface="Cambria"/>
            </a:endParaRPr>
          </a:p>
          <a:p>
            <a:pPr marL="12700">
              <a:lnSpc>
                <a:spcPts val="1555"/>
              </a:lnSpc>
            </a:pPr>
            <a:r>
              <a:rPr sz="1300" b="1" spc="65" dirty="0">
                <a:latin typeface="Cambria"/>
                <a:cs typeface="Cambria"/>
              </a:rPr>
              <a:t>Application</a:t>
            </a:r>
            <a:r>
              <a:rPr sz="1300" b="1" spc="175" dirty="0">
                <a:latin typeface="Cambria"/>
                <a:cs typeface="Cambria"/>
              </a:rPr>
              <a:t> </a:t>
            </a:r>
            <a:r>
              <a:rPr sz="1300" b="1" spc="45" dirty="0">
                <a:latin typeface="Cambria"/>
                <a:cs typeface="Cambria"/>
              </a:rPr>
              <a:t>Areas:</a:t>
            </a:r>
            <a:endParaRPr sz="1300">
              <a:latin typeface="Cambria"/>
              <a:cs typeface="Cambria"/>
            </a:endParaRPr>
          </a:p>
          <a:p>
            <a:pPr marL="88265" indent="-85725">
              <a:lnSpc>
                <a:spcPts val="1555"/>
              </a:lnSpc>
              <a:buSzPct val="84615"/>
              <a:buFont typeface="Trebuchet MS"/>
              <a:buChar char="•"/>
              <a:tabLst>
                <a:tab pos="88265" algn="l"/>
              </a:tabLst>
            </a:pPr>
            <a:r>
              <a:rPr sz="1300" spc="60" dirty="0">
                <a:latin typeface="Cambria"/>
                <a:cs typeface="Cambria"/>
              </a:rPr>
              <a:t>Efficient</a:t>
            </a:r>
            <a:r>
              <a:rPr sz="1300" spc="315" dirty="0">
                <a:latin typeface="Cambria"/>
                <a:cs typeface="Cambria"/>
              </a:rPr>
              <a:t> </a:t>
            </a:r>
            <a:r>
              <a:rPr sz="1300" spc="55" dirty="0">
                <a:latin typeface="Cambria"/>
                <a:cs typeface="Cambria"/>
              </a:rPr>
              <a:t>satellite</a:t>
            </a:r>
            <a:r>
              <a:rPr sz="1300" spc="325" dirty="0">
                <a:latin typeface="Cambria"/>
                <a:cs typeface="Cambria"/>
              </a:rPr>
              <a:t> </a:t>
            </a:r>
            <a:r>
              <a:rPr sz="1300" i="1" dirty="0">
                <a:latin typeface="Cambria"/>
                <a:cs typeface="Cambria"/>
              </a:rPr>
              <a:t>station-</a:t>
            </a:r>
            <a:r>
              <a:rPr sz="1300" i="1" spc="70" dirty="0">
                <a:latin typeface="Cambria"/>
                <a:cs typeface="Cambria"/>
              </a:rPr>
              <a:t>keeping,</a:t>
            </a:r>
            <a:endParaRPr sz="1300">
              <a:latin typeface="Cambria"/>
              <a:cs typeface="Cambria"/>
            </a:endParaRPr>
          </a:p>
          <a:p>
            <a:pPr marL="88265" indent="-85725">
              <a:lnSpc>
                <a:spcPct val="100000"/>
              </a:lnSpc>
              <a:spcBef>
                <a:spcPts val="5"/>
              </a:spcBef>
              <a:buSzPct val="84615"/>
              <a:buFont typeface="Trebuchet MS"/>
              <a:buChar char="•"/>
              <a:tabLst>
                <a:tab pos="88265" algn="l"/>
              </a:tabLst>
            </a:pPr>
            <a:r>
              <a:rPr sz="1300" spc="50" dirty="0">
                <a:latin typeface="Cambria"/>
                <a:cs typeface="Cambria"/>
              </a:rPr>
              <a:t>Asteroid</a:t>
            </a:r>
            <a:r>
              <a:rPr sz="1300" spc="145" dirty="0">
                <a:latin typeface="Cambria"/>
                <a:cs typeface="Cambria"/>
              </a:rPr>
              <a:t> </a:t>
            </a:r>
            <a:r>
              <a:rPr sz="1300" spc="75" dirty="0">
                <a:latin typeface="Cambria"/>
                <a:cs typeface="Cambria"/>
              </a:rPr>
              <a:t>mining</a:t>
            </a:r>
            <a:r>
              <a:rPr sz="1300" spc="160" dirty="0">
                <a:latin typeface="Cambria"/>
                <a:cs typeface="Cambria"/>
              </a:rPr>
              <a:t> </a:t>
            </a:r>
            <a:r>
              <a:rPr sz="1300" spc="100" dirty="0">
                <a:latin typeface="Cambria"/>
                <a:cs typeface="Cambria"/>
              </a:rPr>
              <a:t>and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60" dirty="0">
                <a:latin typeface="Cambria"/>
                <a:cs typeface="Cambria"/>
              </a:rPr>
              <a:t>deep</a:t>
            </a:r>
            <a:r>
              <a:rPr sz="1300" spc="100" dirty="0">
                <a:latin typeface="Cambria"/>
                <a:cs typeface="Cambria"/>
              </a:rPr>
              <a:t> </a:t>
            </a:r>
            <a:r>
              <a:rPr sz="1300" spc="85" dirty="0">
                <a:latin typeface="Cambria"/>
                <a:cs typeface="Cambria"/>
              </a:rPr>
              <a:t>space</a:t>
            </a:r>
            <a:r>
              <a:rPr sz="1300" spc="130" dirty="0">
                <a:latin typeface="Cambria"/>
                <a:cs typeface="Cambria"/>
              </a:rPr>
              <a:t> </a:t>
            </a:r>
            <a:r>
              <a:rPr sz="1300" spc="45" dirty="0">
                <a:latin typeface="Cambria"/>
                <a:cs typeface="Cambria"/>
              </a:rPr>
              <a:t>exploration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2283" y="3110992"/>
            <a:ext cx="3315843" cy="30358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0863" y="4743196"/>
            <a:ext cx="1868677" cy="14036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22283" y="0"/>
            <a:ext cx="3411220" cy="30270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730365" y="6162852"/>
            <a:ext cx="161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5" dirty="0">
                <a:latin typeface="Calibri"/>
                <a:cs typeface="Calibri"/>
              </a:rPr>
              <a:t>BilSat-</a:t>
            </a:r>
            <a:r>
              <a:rPr sz="1800" spc="-10" dirty="0">
                <a:latin typeface="Calibri"/>
                <a:cs typeface="Calibri"/>
              </a:rPr>
              <a:t>1(Türkiye)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6939" y="6432777"/>
            <a:ext cx="3947795" cy="388568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970530">
              <a:lnSpc>
                <a:spcPts val="1400"/>
              </a:lnSpc>
              <a:spcBef>
                <a:spcPts val="30"/>
              </a:spcBef>
            </a:pP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1639"/>
              </a:lnSpc>
            </a:pPr>
            <a:r>
              <a:rPr sz="1400" dirty="0">
                <a:latin typeface="Calibri"/>
                <a:cs typeface="Calibri"/>
              </a:rPr>
              <a:t>Email: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5"/>
              </a:rPr>
              <a:t>ahmadmuhammadumarnaura2010@gmail.com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52180" y="6161633"/>
            <a:ext cx="20631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NigeriaSat-</a:t>
            </a:r>
            <a:r>
              <a:rPr sz="1800" spc="-10" dirty="0">
                <a:latin typeface="Calibri"/>
                <a:cs typeface="Calibri"/>
              </a:rPr>
              <a:t>1(Nigeria)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98CCACB-EEE4-41F6-3D3C-877EBDDB8DA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018276" y="6432777"/>
            <a:ext cx="17081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lang="en-US" spc="-50"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6788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993</Words>
  <Application>Microsoft Office PowerPoint</Application>
  <PresentationFormat>Widescreen</PresentationFormat>
  <Paragraphs>145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Calibri</vt:lpstr>
      <vt:lpstr>Cambria</vt:lpstr>
      <vt:lpstr>Trebuchet MS</vt:lpstr>
      <vt:lpstr>Wingdings</vt:lpstr>
      <vt:lpstr>Office Theme</vt:lpstr>
      <vt:lpstr>Portfolio Ahmad Mohammad Umar</vt:lpstr>
      <vt:lpstr>Profile</vt:lpstr>
      <vt:lpstr>Fixed Wing UAV Design and Development Using Local Materials </vt:lpstr>
      <vt:lpstr>VTOL-Fixed Wing UAV Assembly and Flight Test</vt:lpstr>
      <vt:lpstr>Green House Automation System (Completed)</vt:lpstr>
      <vt:lpstr>IoT-Based Fish Fingerling/Juvenile Counter Electronic Board</vt:lpstr>
      <vt:lpstr>Robotic Prosthetics (In Development)</vt:lpstr>
      <vt:lpstr>Code Optimization (Ongoing Applications)</vt:lpstr>
      <vt:lpstr>Solar Thermal Thruster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Ahmad Mohammad Umar</dc:creator>
  <cp:lastModifiedBy>A</cp:lastModifiedBy>
  <cp:revision>6</cp:revision>
  <dcterms:created xsi:type="dcterms:W3CDTF">2025-04-23T14:04:29Z</dcterms:created>
  <dcterms:modified xsi:type="dcterms:W3CDTF">2025-04-23T22:06:56Z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2025-04-04T00:00:00Z</vt:filetime>
  </property>
  <property fmtid="{D5CDD505-2E9C-101B-9397-08002B2CF9AE}" pid="3" name="Creator">
    <vt:lpwstr>Microsoft® PowerPoint® 2024</vt:lpwstr>
  </property>
  <property fmtid="{D5CDD505-2E9C-101B-9397-08002B2CF9AE}" pid="4" name="LastSaved">
    <vt:filetime>2025-04-23T00:00:00Z</vt:filetime>
  </property>
  <property fmtid="{D5CDD505-2E9C-101B-9397-08002B2CF9AE}" pid="5" name="Producer">
    <vt:lpwstr>Microsoft® PowerPoint® 2024</vt:lpwstr>
  </property>
</Properties>
</file>